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21"/>
  </p:notesMasterIdLst>
  <p:sldIdLst>
    <p:sldId id="256" r:id="rId2"/>
    <p:sldId id="258" r:id="rId3"/>
    <p:sldId id="296" r:id="rId4"/>
    <p:sldId id="281" r:id="rId5"/>
    <p:sldId id="302" r:id="rId6"/>
    <p:sldId id="322" r:id="rId7"/>
    <p:sldId id="323" r:id="rId8"/>
    <p:sldId id="315" r:id="rId9"/>
    <p:sldId id="317" r:id="rId10"/>
    <p:sldId id="318" r:id="rId11"/>
    <p:sldId id="259" r:id="rId12"/>
    <p:sldId id="304" r:id="rId13"/>
    <p:sldId id="321" r:id="rId14"/>
    <p:sldId id="314" r:id="rId15"/>
    <p:sldId id="301" r:id="rId16"/>
    <p:sldId id="305" r:id="rId17"/>
    <p:sldId id="311" r:id="rId18"/>
    <p:sldId id="285"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CC"/>
    <a:srgbClr val="CC9900"/>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81008" autoAdjust="0"/>
  </p:normalViewPr>
  <p:slideViewPr>
    <p:cSldViewPr>
      <p:cViewPr varScale="1">
        <p:scale>
          <a:sx n="94" d="100"/>
          <a:sy n="94" d="100"/>
        </p:scale>
        <p:origin x="-2124" y="-9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609CF-2D49-4104-A960-75795F207E38}" type="datetimeFigureOut">
              <a:rPr lang="en-US" smtClean="0"/>
              <a:pPr/>
              <a:t>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CFBDD-92F9-4E03-A85E-1BF060AD2E63}" type="slidenum">
              <a:rPr lang="en-US" smtClean="0"/>
              <a:pPr/>
              <a:t>‹#›</a:t>
            </a:fld>
            <a:endParaRPr lang="en-US"/>
          </a:p>
        </p:txBody>
      </p:sp>
    </p:spTree>
    <p:extLst>
      <p:ext uri="{BB962C8B-B14F-4D97-AF65-F5344CB8AC3E}">
        <p14:creationId xmlns:p14="http://schemas.microsoft.com/office/powerpoint/2010/main" xmlns="" val="260297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E1CFBDD-92F9-4E03-A85E-1BF060AD2E63}" type="slidenum">
              <a:rPr lang="en-US" smtClean="0"/>
              <a:pPr/>
              <a:t>1</a:t>
            </a:fld>
            <a:endParaRPr lang="en-US" dirty="0"/>
          </a:p>
        </p:txBody>
      </p:sp>
    </p:spTree>
    <p:extLst>
      <p:ext uri="{BB962C8B-B14F-4D97-AF65-F5344CB8AC3E}">
        <p14:creationId xmlns:p14="http://schemas.microsoft.com/office/powerpoint/2010/main" xmlns="" val="187991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E1CFBDD-92F9-4E03-A85E-1BF060AD2E63}" type="slidenum">
              <a:rPr lang="en-US" smtClean="0"/>
              <a:pPr/>
              <a:t>11</a:t>
            </a:fld>
            <a:endParaRPr lang="en-US" dirty="0"/>
          </a:p>
        </p:txBody>
      </p:sp>
    </p:spTree>
    <p:extLst>
      <p:ext uri="{BB962C8B-B14F-4D97-AF65-F5344CB8AC3E}">
        <p14:creationId xmlns:p14="http://schemas.microsoft.com/office/powerpoint/2010/main" xmlns="" val="138614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1CFBDD-92F9-4E03-A85E-1BF060AD2E63}" type="slidenum">
              <a:rPr lang="en-US" smtClean="0"/>
              <a:pPr/>
              <a:t>12</a:t>
            </a:fld>
            <a:endParaRPr lang="en-US" dirty="0"/>
          </a:p>
        </p:txBody>
      </p:sp>
    </p:spTree>
    <p:extLst>
      <p:ext uri="{BB962C8B-B14F-4D97-AF65-F5344CB8AC3E}">
        <p14:creationId xmlns:p14="http://schemas.microsoft.com/office/powerpoint/2010/main" xmlns="" val="1161644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CFBDD-92F9-4E03-A85E-1BF060AD2E63}" type="slidenum">
              <a:rPr lang="en-US" smtClean="0"/>
              <a:pPr/>
              <a:t>13</a:t>
            </a:fld>
            <a:endParaRPr lang="en-US"/>
          </a:p>
        </p:txBody>
      </p:sp>
    </p:spTree>
    <p:extLst>
      <p:ext uri="{BB962C8B-B14F-4D97-AF65-F5344CB8AC3E}">
        <p14:creationId xmlns:p14="http://schemas.microsoft.com/office/powerpoint/2010/main" xmlns="" val="3544419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communication</a:t>
            </a:r>
            <a:r>
              <a:rPr lang="en-US" baseline="0" dirty="0" smtClean="0"/>
              <a:t> processing in autism…. Individuals try to process everything at once. Here are two examples where, because of these factors, extra details take away from the intended message and prevent it from being fully communicated. </a:t>
            </a:r>
            <a:endParaRPr lang="en-US" dirty="0" smtClean="0"/>
          </a:p>
        </p:txBody>
      </p:sp>
      <p:sp>
        <p:nvSpPr>
          <p:cNvPr id="4" name="Slide Number Placeholder 3"/>
          <p:cNvSpPr>
            <a:spLocks noGrp="1"/>
          </p:cNvSpPr>
          <p:nvPr>
            <p:ph type="sldNum" sz="quarter" idx="10"/>
          </p:nvPr>
        </p:nvSpPr>
        <p:spPr/>
        <p:txBody>
          <a:bodyPr/>
          <a:lstStyle/>
          <a:p>
            <a:fld id="{EE1CFBDD-92F9-4E03-A85E-1BF060AD2E63}" type="slidenum">
              <a:rPr lang="en-US" smtClean="0"/>
              <a:pPr/>
              <a:t>14</a:t>
            </a:fld>
            <a:endParaRPr lang="en-US" dirty="0"/>
          </a:p>
        </p:txBody>
      </p:sp>
    </p:spTree>
    <p:extLst>
      <p:ext uri="{BB962C8B-B14F-4D97-AF65-F5344CB8AC3E}">
        <p14:creationId xmlns:p14="http://schemas.microsoft.com/office/powerpoint/2010/main" xmlns="" val="77681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1CFBDD-92F9-4E03-A85E-1BF060AD2E63}" type="slidenum">
              <a:rPr lang="en-US" smtClean="0"/>
              <a:pPr/>
              <a:t>15</a:t>
            </a:fld>
            <a:endParaRPr lang="en-US" dirty="0"/>
          </a:p>
        </p:txBody>
      </p:sp>
    </p:spTree>
    <p:extLst>
      <p:ext uri="{BB962C8B-B14F-4D97-AF65-F5344CB8AC3E}">
        <p14:creationId xmlns:p14="http://schemas.microsoft.com/office/powerpoint/2010/main" xmlns="" val="33067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1CFBDD-92F9-4E03-A85E-1BF060AD2E63}" type="slidenum">
              <a:rPr lang="en-US" smtClean="0"/>
              <a:pPr/>
              <a:t>16</a:t>
            </a:fld>
            <a:endParaRPr lang="en-US" dirty="0"/>
          </a:p>
        </p:txBody>
      </p:sp>
    </p:spTree>
    <p:extLst>
      <p:ext uri="{BB962C8B-B14F-4D97-AF65-F5344CB8AC3E}">
        <p14:creationId xmlns:p14="http://schemas.microsoft.com/office/powerpoint/2010/main" xmlns="" val="2064966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E1CFBDD-92F9-4E03-A85E-1BF060AD2E63}" type="slidenum">
              <a:rPr lang="en-US" smtClean="0"/>
              <a:pPr/>
              <a:t>17</a:t>
            </a:fld>
            <a:endParaRPr lang="en-US" dirty="0"/>
          </a:p>
        </p:txBody>
      </p:sp>
    </p:spTree>
    <p:extLst>
      <p:ext uri="{BB962C8B-B14F-4D97-AF65-F5344CB8AC3E}">
        <p14:creationId xmlns:p14="http://schemas.microsoft.com/office/powerpoint/2010/main" xmlns="" val="4043332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1CFBDD-92F9-4E03-A85E-1BF060AD2E63}" type="slidenum">
              <a:rPr lang="en-US" smtClean="0"/>
              <a:pPr/>
              <a:t>18</a:t>
            </a:fld>
            <a:endParaRPr lang="en-US"/>
          </a:p>
        </p:txBody>
      </p:sp>
    </p:spTree>
    <p:extLst>
      <p:ext uri="{BB962C8B-B14F-4D97-AF65-F5344CB8AC3E}">
        <p14:creationId xmlns:p14="http://schemas.microsoft.com/office/powerpoint/2010/main" xmlns="" val="406527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1CFBDD-92F9-4E03-A85E-1BF060AD2E63}" type="slidenum">
              <a:rPr lang="en-US" smtClean="0"/>
              <a:pPr/>
              <a:t>19</a:t>
            </a:fld>
            <a:endParaRPr lang="en-US"/>
          </a:p>
        </p:txBody>
      </p:sp>
    </p:spTree>
    <p:extLst>
      <p:ext uri="{BB962C8B-B14F-4D97-AF65-F5344CB8AC3E}">
        <p14:creationId xmlns:p14="http://schemas.microsoft.com/office/powerpoint/2010/main" xmlns="" val="206066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1CFBDD-92F9-4E03-A85E-1BF060AD2E63}" type="slidenum">
              <a:rPr lang="en-US" smtClean="0"/>
              <a:pPr/>
              <a:t>2</a:t>
            </a:fld>
            <a:endParaRPr lang="en-US" dirty="0"/>
          </a:p>
        </p:txBody>
      </p:sp>
    </p:spTree>
    <p:extLst>
      <p:ext uri="{BB962C8B-B14F-4D97-AF65-F5344CB8AC3E}">
        <p14:creationId xmlns:p14="http://schemas.microsoft.com/office/powerpoint/2010/main" xmlns="" val="67125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smtClean="0"/>
          </a:p>
        </p:txBody>
      </p:sp>
      <p:sp>
        <p:nvSpPr>
          <p:cNvPr id="4" name="Slide Number Placeholder 3"/>
          <p:cNvSpPr>
            <a:spLocks noGrp="1"/>
          </p:cNvSpPr>
          <p:nvPr>
            <p:ph type="sldNum" sz="quarter" idx="10"/>
          </p:nvPr>
        </p:nvSpPr>
        <p:spPr/>
        <p:txBody>
          <a:bodyPr/>
          <a:lstStyle/>
          <a:p>
            <a:fld id="{EE1CFBDD-92F9-4E03-A85E-1BF060AD2E63}" type="slidenum">
              <a:rPr lang="en-US" smtClean="0"/>
              <a:pPr/>
              <a:t>3</a:t>
            </a:fld>
            <a:endParaRPr lang="en-US" dirty="0"/>
          </a:p>
        </p:txBody>
      </p:sp>
    </p:spTree>
    <p:extLst>
      <p:ext uri="{BB962C8B-B14F-4D97-AF65-F5344CB8AC3E}">
        <p14:creationId xmlns:p14="http://schemas.microsoft.com/office/powerpoint/2010/main" xmlns="" val="69233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CFBDD-92F9-4E03-A85E-1BF060AD2E63}" type="slidenum">
              <a:rPr lang="en-US" smtClean="0"/>
              <a:pPr/>
              <a:t>4</a:t>
            </a:fld>
            <a:endParaRPr lang="en-US" dirty="0"/>
          </a:p>
        </p:txBody>
      </p:sp>
    </p:spTree>
    <p:extLst>
      <p:ext uri="{BB962C8B-B14F-4D97-AF65-F5344CB8AC3E}">
        <p14:creationId xmlns:p14="http://schemas.microsoft.com/office/powerpoint/2010/main" xmlns="" val="263904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CFBDD-92F9-4E03-A85E-1BF060AD2E63}" type="slidenum">
              <a:rPr lang="en-US" smtClean="0"/>
              <a:pPr/>
              <a:t>5</a:t>
            </a:fld>
            <a:endParaRPr lang="en-US" dirty="0"/>
          </a:p>
        </p:txBody>
      </p:sp>
    </p:spTree>
    <p:extLst>
      <p:ext uri="{BB962C8B-B14F-4D97-AF65-F5344CB8AC3E}">
        <p14:creationId xmlns:p14="http://schemas.microsoft.com/office/powerpoint/2010/main" xmlns="" val="194318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CFBDD-92F9-4E03-A85E-1BF060AD2E63}" type="slidenum">
              <a:rPr lang="en-US" smtClean="0"/>
              <a:pPr/>
              <a:t>6</a:t>
            </a:fld>
            <a:endParaRPr lang="en-US" dirty="0"/>
          </a:p>
        </p:txBody>
      </p:sp>
    </p:spTree>
    <p:extLst>
      <p:ext uri="{BB962C8B-B14F-4D97-AF65-F5344CB8AC3E}">
        <p14:creationId xmlns:p14="http://schemas.microsoft.com/office/powerpoint/2010/main" xmlns="" val="1943187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1CFBDD-92F9-4E03-A85E-1BF060AD2E63}" type="slidenum">
              <a:rPr lang="en-US" smtClean="0"/>
              <a:pPr/>
              <a:t>8</a:t>
            </a:fld>
            <a:endParaRPr lang="en-US" dirty="0"/>
          </a:p>
        </p:txBody>
      </p:sp>
    </p:spTree>
    <p:extLst>
      <p:ext uri="{BB962C8B-B14F-4D97-AF65-F5344CB8AC3E}">
        <p14:creationId xmlns:p14="http://schemas.microsoft.com/office/powerpoint/2010/main" xmlns="" val="118666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CFBDD-92F9-4E03-A85E-1BF060AD2E63}" type="slidenum">
              <a:rPr lang="en-US" smtClean="0"/>
              <a:pPr/>
              <a:t>9</a:t>
            </a:fld>
            <a:endParaRPr lang="en-US" dirty="0"/>
          </a:p>
        </p:txBody>
      </p:sp>
    </p:spTree>
    <p:extLst>
      <p:ext uri="{BB962C8B-B14F-4D97-AF65-F5344CB8AC3E}">
        <p14:creationId xmlns:p14="http://schemas.microsoft.com/office/powerpoint/2010/main" xmlns="" val="417139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E1CFBDD-92F9-4E03-A85E-1BF060AD2E63}" type="slidenum">
              <a:rPr lang="en-US" smtClean="0"/>
              <a:pPr/>
              <a:t>10</a:t>
            </a:fld>
            <a:endParaRPr lang="en-US"/>
          </a:p>
        </p:txBody>
      </p:sp>
    </p:spTree>
    <p:extLst>
      <p:ext uri="{BB962C8B-B14F-4D97-AF65-F5344CB8AC3E}">
        <p14:creationId xmlns:p14="http://schemas.microsoft.com/office/powerpoint/2010/main" xmlns="" val="160990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11A643-D617-4765-9A32-D5A469CC6113}" type="datetime1">
              <a:rPr lang="en-US" smtClean="0"/>
              <a:pPr/>
              <a:t>1/22/2016</a:t>
            </a:fld>
            <a:endParaRPr lang="en-US"/>
          </a:p>
        </p:txBody>
      </p:sp>
      <p:sp>
        <p:nvSpPr>
          <p:cNvPr id="17" name="Footer Placeholder 16"/>
          <p:cNvSpPr>
            <a:spLocks noGrp="1"/>
          </p:cNvSpPr>
          <p:nvPr>
            <p:ph type="ftr" sz="quarter" idx="11"/>
          </p:nvPr>
        </p:nvSpPr>
        <p:spPr/>
        <p:txBody>
          <a:bodyPr/>
          <a:lstStyle/>
          <a:p>
            <a:r>
              <a:rPr lang="en-US" smtClean="0"/>
              <a:t>National Weather Association Annual Meeting, 2015 | Oklahoma City</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79B3C89-5F5D-4C08-AC9A-564B1F3A8AA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F2DD1E-8B9D-435E-B469-54B39933CE93}" type="datetime1">
              <a:rPr lang="en-US" smtClean="0"/>
              <a:pPr/>
              <a:t>1/22/2016</a:t>
            </a:fld>
            <a:endParaRPr lang="en-US"/>
          </a:p>
        </p:txBody>
      </p:sp>
      <p:sp>
        <p:nvSpPr>
          <p:cNvPr id="5" name="Footer Placeholder 4"/>
          <p:cNvSpPr>
            <a:spLocks noGrp="1"/>
          </p:cNvSpPr>
          <p:nvPr>
            <p:ph type="ftr" sz="quarter" idx="11"/>
          </p:nvPr>
        </p:nvSpPr>
        <p:spPr/>
        <p:txBody>
          <a:bodyPr/>
          <a:lstStyle/>
          <a:p>
            <a:r>
              <a:rPr lang="en-US" smtClean="0"/>
              <a:t>National Weather Association Annual Meeting, 2015 | Oklahoma City</a:t>
            </a:r>
            <a:endParaRPr lang="en-US"/>
          </a:p>
        </p:txBody>
      </p:sp>
      <p:sp>
        <p:nvSpPr>
          <p:cNvPr id="6" name="Slide Number Placeholder 5"/>
          <p:cNvSpPr>
            <a:spLocks noGrp="1"/>
          </p:cNvSpPr>
          <p:nvPr>
            <p:ph type="sldNum" sz="quarter" idx="12"/>
          </p:nvPr>
        </p:nvSpPr>
        <p:spPr/>
        <p:txBody>
          <a:bodyPr/>
          <a:lstStyle/>
          <a:p>
            <a:fld id="{979B3C89-5F5D-4C08-AC9A-564B1F3A8AA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79B3C89-5F5D-4C08-AC9A-564B1F3A8AA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7E2EDA-6E59-47F9-8E15-F9104CCEE7F7}" type="datetime1">
              <a:rPr lang="en-US" smtClean="0"/>
              <a:pPr/>
              <a:t>1/22/2016</a:t>
            </a:fld>
            <a:endParaRPr lang="en-US"/>
          </a:p>
        </p:txBody>
      </p:sp>
      <p:sp>
        <p:nvSpPr>
          <p:cNvPr id="5" name="Footer Placeholder 4"/>
          <p:cNvSpPr>
            <a:spLocks noGrp="1"/>
          </p:cNvSpPr>
          <p:nvPr>
            <p:ph type="ftr" sz="quarter" idx="11"/>
          </p:nvPr>
        </p:nvSpPr>
        <p:spPr/>
        <p:txBody>
          <a:bodyPr/>
          <a:lstStyle/>
          <a:p>
            <a:r>
              <a:rPr lang="en-US" smtClean="0"/>
              <a:t>National Weather Association Annual Meeting, 2015 | Oklahoma City</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E3266F9-9A02-407B-A4B5-90C72A50BD88}" type="datetime1">
              <a:rPr lang="en-US" smtClean="0"/>
              <a:pPr/>
              <a:t>1/22/2016</a:t>
            </a:fld>
            <a:endParaRPr lang="en-US"/>
          </a:p>
        </p:txBody>
      </p:sp>
      <p:sp>
        <p:nvSpPr>
          <p:cNvPr id="5" name="Footer Placeholder 4"/>
          <p:cNvSpPr>
            <a:spLocks noGrp="1"/>
          </p:cNvSpPr>
          <p:nvPr>
            <p:ph type="ftr" sz="quarter" idx="11"/>
          </p:nvPr>
        </p:nvSpPr>
        <p:spPr/>
        <p:txBody>
          <a:bodyPr/>
          <a:lstStyle/>
          <a:p>
            <a:r>
              <a:rPr lang="en-US" smtClean="0"/>
              <a:t>National Weather Association Annual Meeting, 2015 | Oklahoma City</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79B3C89-5F5D-4C08-AC9A-564B1F3A8AA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National Weather Association Annual Meeting, 2015 | Oklahoma City</a:t>
            </a:r>
            <a:endParaRPr lang="en-US"/>
          </a:p>
        </p:txBody>
      </p:sp>
      <p:sp>
        <p:nvSpPr>
          <p:cNvPr id="4" name="Date Placeholder 3"/>
          <p:cNvSpPr>
            <a:spLocks noGrp="1"/>
          </p:cNvSpPr>
          <p:nvPr>
            <p:ph type="dt" sz="half" idx="10"/>
          </p:nvPr>
        </p:nvSpPr>
        <p:spPr/>
        <p:txBody>
          <a:bodyPr/>
          <a:lstStyle/>
          <a:p>
            <a:fld id="{AD09D579-E82E-47DC-BA6F-900E80DA2818}" type="datetime1">
              <a:rPr lang="en-US" smtClean="0"/>
              <a:pPr/>
              <a:t>1/22/2016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79B3C89-5F5D-4C08-AC9A-564B1F3A8AA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F8AE45C-5736-4444-8962-4078F824BB36}" type="datetime1">
              <a:rPr lang="en-US" smtClean="0"/>
              <a:pPr/>
              <a:t>1/22/2016</a:t>
            </a:fld>
            <a:endParaRPr lang="en-US"/>
          </a:p>
        </p:txBody>
      </p:sp>
      <p:sp>
        <p:nvSpPr>
          <p:cNvPr id="6" name="Footer Placeholder 5"/>
          <p:cNvSpPr>
            <a:spLocks noGrp="1"/>
          </p:cNvSpPr>
          <p:nvPr>
            <p:ph type="ftr" sz="quarter" idx="11"/>
          </p:nvPr>
        </p:nvSpPr>
        <p:spPr/>
        <p:txBody>
          <a:bodyPr/>
          <a:lstStyle/>
          <a:p>
            <a:r>
              <a:rPr lang="en-US" smtClean="0"/>
              <a:t>National Weather Association Annual Meeting, 2015 | Oklahoma City</a:t>
            </a:r>
            <a:endParaRPr lang="en-US"/>
          </a:p>
        </p:txBody>
      </p:sp>
      <p:sp>
        <p:nvSpPr>
          <p:cNvPr id="7" name="Slide Number Placeholder 6"/>
          <p:cNvSpPr>
            <a:spLocks noGrp="1"/>
          </p:cNvSpPr>
          <p:nvPr>
            <p:ph type="sldNum" sz="quarter" idx="12"/>
          </p:nvPr>
        </p:nvSpPr>
        <p:spPr/>
        <p:txBody>
          <a:bodyPr/>
          <a:lstStyle/>
          <a:p>
            <a:fld id="{979B3C89-5F5D-4C08-AC9A-564B1F3A8AA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FCEA08B-83F4-4C04-9D90-F2E96B328DFD}" type="datetime1">
              <a:rPr lang="en-US" smtClean="0"/>
              <a:pPr/>
              <a:t>1/22/2016</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National Weather Association Annual Meeting, 2015 | Oklahoma City</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79B3C89-5F5D-4C08-AC9A-564B1F3A8AA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EABFE4-069A-42DB-9DB7-B26136756BB8}" type="datetime1">
              <a:rPr lang="en-US" smtClean="0"/>
              <a:pPr/>
              <a:t>1/22/2016</a:t>
            </a:fld>
            <a:endParaRPr lang="en-US"/>
          </a:p>
        </p:txBody>
      </p:sp>
      <p:sp>
        <p:nvSpPr>
          <p:cNvPr id="4" name="Footer Placeholder 3"/>
          <p:cNvSpPr>
            <a:spLocks noGrp="1"/>
          </p:cNvSpPr>
          <p:nvPr>
            <p:ph type="ftr" sz="quarter" idx="11"/>
          </p:nvPr>
        </p:nvSpPr>
        <p:spPr/>
        <p:txBody>
          <a:bodyPr/>
          <a:lstStyle/>
          <a:p>
            <a:r>
              <a:rPr lang="en-US" smtClean="0"/>
              <a:t>National Weather Association Annual Meeting, 2015 | Oklahoma City</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79B3C89-5F5D-4C08-AC9A-564B1F3A8A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B673A33-D70A-45AE-927B-AE010905B608}" type="datetime1">
              <a:rPr lang="en-US" smtClean="0"/>
              <a:pPr/>
              <a:t>1/22/2016</a:t>
            </a:fld>
            <a:endParaRPr lang="en-US"/>
          </a:p>
        </p:txBody>
      </p:sp>
      <p:sp>
        <p:nvSpPr>
          <p:cNvPr id="3" name="Footer Placeholder 2"/>
          <p:cNvSpPr>
            <a:spLocks noGrp="1"/>
          </p:cNvSpPr>
          <p:nvPr>
            <p:ph type="ftr" sz="quarter" idx="11"/>
          </p:nvPr>
        </p:nvSpPr>
        <p:spPr/>
        <p:txBody>
          <a:bodyPr/>
          <a:lstStyle/>
          <a:p>
            <a:r>
              <a:rPr lang="en-US" smtClean="0"/>
              <a:t>National Weather Association Annual Meeting, 2015 | Oklahoma City</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79B3C89-5F5D-4C08-AC9A-564B1F3A8A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79B3C89-5F5D-4C08-AC9A-564B1F3A8AA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D9DD808-961F-414F-88F8-90B2E73D11A0}" type="datetime1">
              <a:rPr lang="en-US" smtClean="0"/>
              <a:pPr/>
              <a:t>1/22/2016</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National Weather Association Annual Meeting, 2015 | Oklahoma City</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79B3C89-5F5D-4C08-AC9A-564B1F3A8AA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7DC526E-33B2-4F89-8078-310927F0BE8E}" type="datetime1">
              <a:rPr lang="en-US" smtClean="0"/>
              <a:pPr/>
              <a:t>1/22/2016</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National Weather Association Annual Meeting, 2015 | Oklahoma City</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CF99C86-729E-41AE-BC86-0FE481C571C4}" type="datetime1">
              <a:rPr lang="en-US" smtClean="0"/>
              <a:pPr/>
              <a:t>1/22/2016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National Weather Association Annual Meeting, 2015 | Oklahoma City</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79B3C89-5F5D-4C08-AC9A-564B1F3A8AA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429000"/>
            <a:ext cx="8610600" cy="1752600"/>
          </a:xfrm>
        </p:spPr>
        <p:txBody>
          <a:bodyPr>
            <a:noAutofit/>
          </a:bodyPr>
          <a:lstStyle/>
          <a:p>
            <a:pPr algn="l"/>
            <a:r>
              <a:rPr lang="en-US" sz="1800" cap="none" dirty="0" smtClean="0">
                <a:solidFill>
                  <a:schemeClr val="tx1"/>
                </a:solidFill>
                <a:latin typeface="Arial Black" panose="020B0A04020102020204" pitchFamily="34" charset="0"/>
                <a:ea typeface="Verdana" panose="020B0604030504040204" pitchFamily="34" charset="0"/>
                <a:cs typeface="Verdana" panose="020B0604030504040204" pitchFamily="34" charset="0"/>
              </a:rPr>
              <a:t>Matt Bolton, Undergraduate</a:t>
            </a:r>
          </a:p>
          <a:p>
            <a:pPr algn="l"/>
            <a:r>
              <a:rPr lang="en-US" sz="1800" cap="none" dirty="0" smtClean="0">
                <a:solidFill>
                  <a:schemeClr val="tx1"/>
                </a:solidFill>
                <a:latin typeface="Arial Black" panose="020B0A04020102020204" pitchFamily="34" charset="0"/>
                <a:ea typeface="Verdana" panose="020B0604030504040204" pitchFamily="34" charset="0"/>
                <a:cs typeface="Verdana" panose="020B0604030504040204" pitchFamily="34" charset="0"/>
              </a:rPr>
              <a:t>Pasco-</a:t>
            </a:r>
            <a:r>
              <a:rPr lang="en-US" sz="1800" cap="none" dirty="0">
                <a:solidFill>
                  <a:schemeClr val="tx1"/>
                </a:solidFill>
                <a:latin typeface="Arial Black" panose="020B0A04020102020204" pitchFamily="34" charset="0"/>
                <a:ea typeface="Verdana" panose="020B0604030504040204" pitchFamily="34" charset="0"/>
                <a:cs typeface="Verdana" panose="020B0604030504040204" pitchFamily="34" charset="0"/>
              </a:rPr>
              <a:t>H</a:t>
            </a:r>
            <a:r>
              <a:rPr lang="en-US" sz="1800" cap="none" dirty="0" smtClean="0">
                <a:solidFill>
                  <a:schemeClr val="tx1"/>
                </a:solidFill>
                <a:latin typeface="Arial Black" panose="020B0A04020102020204" pitchFamily="34" charset="0"/>
                <a:ea typeface="Verdana" panose="020B0604030504040204" pitchFamily="34" charset="0"/>
                <a:cs typeface="Verdana" panose="020B0604030504040204" pitchFamily="34" charset="0"/>
              </a:rPr>
              <a:t>ernando State </a:t>
            </a:r>
          </a:p>
          <a:p>
            <a:pPr algn="l"/>
            <a:r>
              <a:rPr lang="en-US" sz="1800" cap="none" dirty="0" smtClean="0">
                <a:solidFill>
                  <a:schemeClr val="tx1"/>
                </a:solidFill>
                <a:latin typeface="Arial Black" panose="020B0A04020102020204" pitchFamily="34" charset="0"/>
                <a:ea typeface="Verdana" panose="020B0604030504040204" pitchFamily="34" charset="0"/>
                <a:cs typeface="Verdana" panose="020B0604030504040204" pitchFamily="34" charset="0"/>
              </a:rPr>
              <a:t>Brooksville, FL</a:t>
            </a:r>
          </a:p>
          <a:p>
            <a:pPr algn="l"/>
            <a:endParaRPr lang="en-US" sz="1800" cap="none" dirty="0" smtClean="0">
              <a:solidFill>
                <a:schemeClr val="tx1"/>
              </a:solidFill>
              <a:latin typeface="Arial Black" panose="020B0A04020102020204" pitchFamily="34" charset="0"/>
              <a:ea typeface="Verdana" panose="020B0604030504040204" pitchFamily="34" charset="0"/>
              <a:cs typeface="Verdana" panose="020B0604030504040204" pitchFamily="34" charset="0"/>
            </a:endParaRPr>
          </a:p>
          <a:p>
            <a:pPr algn="l"/>
            <a:r>
              <a:rPr lang="en-US" sz="1800" cap="none" dirty="0" smtClean="0">
                <a:solidFill>
                  <a:schemeClr val="tx1"/>
                </a:solidFill>
                <a:latin typeface="Arial Black" panose="020B0A04020102020204" pitchFamily="34" charset="0"/>
                <a:ea typeface="Verdana" panose="020B0604030504040204" pitchFamily="34" charset="0"/>
                <a:cs typeface="Verdana" panose="020B0604030504040204" pitchFamily="34" charset="0"/>
              </a:rPr>
              <a:t>Advised By Greg Blumberg, PhD Student </a:t>
            </a:r>
          </a:p>
          <a:p>
            <a:pPr algn="l"/>
            <a:r>
              <a:rPr lang="en-US" sz="1800" cap="none" dirty="0" smtClean="0">
                <a:solidFill>
                  <a:schemeClr val="tx1"/>
                </a:solidFill>
                <a:latin typeface="Arial Black" panose="020B0A04020102020204" pitchFamily="34" charset="0"/>
                <a:ea typeface="Verdana" panose="020B0604030504040204" pitchFamily="34" charset="0"/>
                <a:cs typeface="Verdana" panose="020B0604030504040204" pitchFamily="34" charset="0"/>
              </a:rPr>
              <a:t>University Of Oklahoma</a:t>
            </a:r>
          </a:p>
          <a:p>
            <a:pPr algn="l"/>
            <a:r>
              <a:rPr lang="en-US" sz="1800" cap="none" dirty="0" smtClean="0">
                <a:solidFill>
                  <a:schemeClr val="tx1"/>
                </a:solidFill>
                <a:latin typeface="Arial Black" panose="020B0A04020102020204" pitchFamily="34" charset="0"/>
                <a:ea typeface="Verdana" panose="020B0604030504040204" pitchFamily="34" charset="0"/>
                <a:cs typeface="Verdana" panose="020B0604030504040204" pitchFamily="34" charset="0"/>
              </a:rPr>
              <a:t>Norman, OK</a:t>
            </a:r>
            <a:endParaRPr lang="en-US" sz="1800" cap="none" dirty="0">
              <a:solidFill>
                <a:schemeClr val="tx1"/>
              </a:solidFill>
              <a:latin typeface="Arial Black" panose="020B0A0402010202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a:xfrm>
            <a:off x="609600" y="457200"/>
            <a:ext cx="7772400" cy="1470025"/>
          </a:xfrm>
        </p:spPr>
        <p:txBody>
          <a:bodyPr>
            <a:normAutofit fontScale="90000"/>
          </a:bodyPr>
          <a:lstStyle/>
          <a:p>
            <a:r>
              <a:rPr lang="en-US" dirty="0">
                <a:effectLst>
                  <a:outerShdw blurRad="38100" dist="38100" dir="2700000" algn="tl">
                    <a:srgbClr val="000000">
                      <a:alpha val="43137"/>
                    </a:srgbClr>
                  </a:outerShdw>
                </a:effectLst>
              </a:rPr>
              <a:t>Learning Disorders (LD) in the Meteorological Community </a:t>
            </a:r>
            <a:br>
              <a:rPr lang="en-US" dirty="0">
                <a:effectLst>
                  <a:outerShdw blurRad="38100" dist="38100" dir="2700000" algn="tl">
                    <a:srgbClr val="000000">
                      <a:alpha val="43137"/>
                    </a:srgbClr>
                  </a:outerShdw>
                </a:effectLst>
              </a:rPr>
            </a:br>
            <a:r>
              <a:rPr lang="en-US" sz="2700" dirty="0" smtClean="0">
                <a:solidFill>
                  <a:schemeClr val="bg2">
                    <a:lumMod val="25000"/>
                  </a:schemeClr>
                </a:solidFill>
                <a:effectLst>
                  <a:outerShdw blurRad="38100" dist="38100" dir="2700000" algn="tl">
                    <a:srgbClr val="000000">
                      <a:alpha val="43137"/>
                    </a:srgbClr>
                  </a:outerShdw>
                </a:effectLst>
              </a:rPr>
              <a:t>Implications for Communication and Education</a:t>
            </a:r>
            <a:endParaRPr lang="en-US" sz="2700" dirty="0">
              <a:solidFill>
                <a:schemeClr val="bg2">
                  <a:lumMod val="2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Enhancing Graphics For Color-Blind Audiences</a:t>
            </a:r>
            <a:endParaRPr lang="en-US"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a:xfrm>
            <a:off x="304800" y="6400800"/>
            <a:ext cx="7924800" cy="375808"/>
          </a:xfrm>
        </p:spPr>
        <p:txBody>
          <a:bodyPr/>
          <a:lstStyle/>
          <a:p>
            <a:r>
              <a:rPr lang="en-US" b="1" dirty="0" smtClean="0"/>
              <a:t>National Weather Association Annual Meeting, 2015 | Oklahoma City</a:t>
            </a:r>
            <a:endParaRPr lang="en-US" b="1" dirty="0"/>
          </a:p>
        </p:txBody>
      </p:sp>
      <p:sp>
        <p:nvSpPr>
          <p:cNvPr id="4" name="Slide Number Placeholder 3"/>
          <p:cNvSpPr>
            <a:spLocks noGrp="1"/>
          </p:cNvSpPr>
          <p:nvPr>
            <p:ph type="sldNum" sz="quarter" idx="12"/>
          </p:nvPr>
        </p:nvSpPr>
        <p:spPr/>
        <p:txBody>
          <a:bodyPr/>
          <a:lstStyle/>
          <a:p>
            <a:fld id="{979B3C89-5F5D-4C08-AC9A-564B1F3A8AA4}" type="slidenum">
              <a:rPr lang="en-US" smtClean="0"/>
              <a:pPr/>
              <a:t>10</a:t>
            </a:fld>
            <a:endParaRPr lang="en-US" dirty="0"/>
          </a:p>
        </p:txBody>
      </p:sp>
      <p:sp>
        <p:nvSpPr>
          <p:cNvPr id="6" name="Content Placeholder 2"/>
          <p:cNvSpPr>
            <a:spLocks noGrp="1"/>
          </p:cNvSpPr>
          <p:nvPr>
            <p:ph sz="quarter" idx="1"/>
          </p:nvPr>
        </p:nvSpPr>
        <p:spPr/>
        <p:txBody>
          <a:bodyPr>
            <a:normAutofit lnSpcReduction="10000"/>
          </a:bodyPr>
          <a:lstStyle/>
          <a:p>
            <a:r>
              <a:rPr lang="en-US" dirty="0" smtClean="0"/>
              <a:t>Color-blind-friendly graphics are not widely used.</a:t>
            </a:r>
            <a:endParaRPr lang="en-US" dirty="0"/>
          </a:p>
          <a:p>
            <a:pPr lvl="1"/>
            <a:r>
              <a:rPr lang="en-US" dirty="0" smtClean="0"/>
              <a:t>What are some </a:t>
            </a:r>
            <a:r>
              <a:rPr lang="en-US" b="1" dirty="0" smtClean="0">
                <a:solidFill>
                  <a:schemeClr val="tx1"/>
                </a:solidFill>
              </a:rPr>
              <a:t>free</a:t>
            </a:r>
            <a:r>
              <a:rPr lang="en-US" dirty="0" smtClean="0"/>
              <a:t> </a:t>
            </a:r>
            <a:r>
              <a:rPr lang="en-US" b="1" dirty="0" smtClean="0">
                <a:solidFill>
                  <a:schemeClr val="tx1"/>
                </a:solidFill>
              </a:rPr>
              <a:t>tools/resources</a:t>
            </a:r>
            <a:r>
              <a:rPr lang="en-US" dirty="0" smtClean="0"/>
              <a:t> to help you simulate color blindness in your graphics?</a:t>
            </a:r>
          </a:p>
          <a:p>
            <a:pPr marL="1005840" lvl="2" indent="-457200">
              <a:buFont typeface="+mj-lt"/>
              <a:buAutoNum type="arabicPeriod"/>
            </a:pPr>
            <a:r>
              <a:rPr lang="en-US" dirty="0" err="1" smtClean="0"/>
              <a:t>CVSimulator</a:t>
            </a:r>
            <a:r>
              <a:rPr lang="en-US" dirty="0" smtClean="0"/>
              <a:t> (iTunes App Store)</a:t>
            </a:r>
          </a:p>
          <a:p>
            <a:pPr marL="1005840" lvl="2" indent="-457200">
              <a:buFont typeface="+mj-lt"/>
              <a:buAutoNum type="arabicPeriod"/>
            </a:pPr>
            <a:r>
              <a:rPr lang="en-US" dirty="0" smtClean="0"/>
              <a:t>Color Oracle (Windows/Mac application)</a:t>
            </a:r>
          </a:p>
          <a:p>
            <a:pPr marL="1005840" lvl="2" indent="-457200">
              <a:buFont typeface="+mj-lt"/>
              <a:buAutoNum type="arabicPeriod"/>
            </a:pPr>
            <a:r>
              <a:rPr lang="en-US" dirty="0" smtClean="0"/>
              <a:t>Spectrum (Google Chrome extension)</a:t>
            </a:r>
          </a:p>
          <a:p>
            <a:pPr marL="1005840" lvl="2" indent="-457200">
              <a:buFont typeface="+mj-lt"/>
              <a:buAutoNum type="arabicPeriod"/>
            </a:pPr>
            <a:r>
              <a:rPr lang="en-US" dirty="0" smtClean="0"/>
              <a:t>Somewhere Over The Rainbow: How to Make Effective Use of Colors in Meteorological Visualizations (BAMS article)</a:t>
            </a:r>
          </a:p>
          <a:p>
            <a:r>
              <a:rPr lang="en-US" dirty="0"/>
              <a:t>Things to consider besides color?</a:t>
            </a:r>
          </a:p>
          <a:p>
            <a:pPr marL="731520" lvl="1" indent="-457200">
              <a:buFont typeface="+mj-lt"/>
              <a:buAutoNum type="arabicPeriod"/>
            </a:pPr>
            <a:r>
              <a:rPr lang="en-US" b="1" dirty="0">
                <a:solidFill>
                  <a:schemeClr val="tx1"/>
                </a:solidFill>
              </a:rPr>
              <a:t>Context</a:t>
            </a:r>
            <a:r>
              <a:rPr lang="en-US" dirty="0"/>
              <a:t> of the data</a:t>
            </a:r>
          </a:p>
          <a:p>
            <a:pPr marL="731520" lvl="1" indent="-457200">
              <a:buFont typeface="+mj-lt"/>
              <a:buAutoNum type="arabicPeriod"/>
            </a:pPr>
            <a:r>
              <a:rPr lang="en-US" b="1" dirty="0">
                <a:solidFill>
                  <a:schemeClr val="tx1"/>
                </a:solidFill>
              </a:rPr>
              <a:t>More efficient ways to differentiate colors </a:t>
            </a:r>
            <a:r>
              <a:rPr lang="en-US" dirty="0"/>
              <a:t>in keys/legends and on </a:t>
            </a:r>
            <a:r>
              <a:rPr lang="en-US" dirty="0" smtClean="0"/>
              <a:t>graphics (i.e., borders, establish strong contrast, etc.)</a:t>
            </a:r>
            <a:endParaRPr lang="en-US" dirty="0"/>
          </a:p>
          <a:p>
            <a:endParaRPr lang="en-US" dirty="0" smtClean="0"/>
          </a:p>
          <a:p>
            <a:endParaRPr lang="en-US" dirty="0" smtClean="0"/>
          </a:p>
        </p:txBody>
      </p:sp>
    </p:spTree>
    <p:extLst>
      <p:ext uri="{BB962C8B-B14F-4D97-AF65-F5344CB8AC3E}">
        <p14:creationId xmlns:p14="http://schemas.microsoft.com/office/powerpoint/2010/main" xmlns="" val="170688977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Autism Spectrum Disorder</a:t>
            </a:r>
            <a:endParaRPr lang="en-US" dirty="0">
              <a:effectLst>
                <a:outerShdw blurRad="38100" dist="38100" dir="2700000" algn="tl">
                  <a:srgbClr val="000000">
                    <a:alpha val="43137"/>
                  </a:srgbClr>
                </a:outerShdw>
              </a:effectLst>
            </a:endParaRPr>
          </a:p>
        </p:txBody>
      </p:sp>
      <p:sp>
        <p:nvSpPr>
          <p:cNvPr id="8" name="Footer Placeholder 7"/>
          <p:cNvSpPr>
            <a:spLocks noGrp="1"/>
          </p:cNvSpPr>
          <p:nvPr>
            <p:ph type="ftr" sz="quarter" idx="11"/>
          </p:nvPr>
        </p:nvSpPr>
        <p:spPr>
          <a:xfrm>
            <a:off x="304800" y="6410848"/>
            <a:ext cx="8534400" cy="365760"/>
          </a:xfrm>
        </p:spPr>
        <p:txBody>
          <a:bodyPr/>
          <a:lstStyle/>
          <a:p>
            <a:r>
              <a:rPr lang="en-US" b="1" smtClean="0"/>
              <a:t>National Weather Association Annual Meeting, 2015 | Oklahoma City</a:t>
            </a:r>
            <a:endParaRPr lang="en-US" b="1" dirty="0"/>
          </a:p>
        </p:txBody>
      </p:sp>
      <p:sp>
        <p:nvSpPr>
          <p:cNvPr id="3" name="Content Placeholder 2"/>
          <p:cNvSpPr>
            <a:spLocks noGrp="1"/>
          </p:cNvSpPr>
          <p:nvPr>
            <p:ph sz="quarter" idx="1"/>
          </p:nvPr>
        </p:nvSpPr>
        <p:spPr>
          <a:xfrm>
            <a:off x="304800" y="1905000"/>
            <a:ext cx="8503920" cy="3581400"/>
          </a:xfrm>
        </p:spPr>
        <p:txBody>
          <a:bodyPr>
            <a:normAutofit/>
          </a:bodyPr>
          <a:lstStyle/>
          <a:p>
            <a:pPr algn="ctr">
              <a:buNone/>
            </a:pPr>
            <a:r>
              <a:rPr lang="en-US" dirty="0" smtClean="0"/>
              <a:t>A complex </a:t>
            </a:r>
            <a:r>
              <a:rPr lang="en-US" dirty="0" err="1" smtClean="0"/>
              <a:t>neuro</a:t>
            </a:r>
            <a:r>
              <a:rPr lang="en-US" dirty="0" smtClean="0"/>
              <a:t>-developmental disorder which affects an individual’s ability to communicate.</a:t>
            </a:r>
          </a:p>
          <a:p>
            <a:pPr algn="ctr">
              <a:buNone/>
            </a:pPr>
            <a:endParaRPr lang="en-US" sz="2400" dirty="0" smtClean="0"/>
          </a:p>
          <a:p>
            <a:pPr algn="ctr">
              <a:buNone/>
            </a:pPr>
            <a:r>
              <a:rPr lang="en-US" dirty="0" smtClean="0">
                <a:solidFill>
                  <a:srgbClr val="0070C0"/>
                </a:solidFill>
                <a:effectLst>
                  <a:outerShdw blurRad="38100" dist="38100" dir="2700000" algn="tl">
                    <a:srgbClr val="000000">
                      <a:alpha val="43137"/>
                    </a:srgbClr>
                  </a:outerShdw>
                </a:effectLst>
              </a:rPr>
              <a:t>“High-functioning” </a:t>
            </a:r>
            <a:r>
              <a:rPr lang="en-US" dirty="0" smtClean="0"/>
              <a:t>	  </a:t>
            </a:r>
            <a:r>
              <a:rPr lang="en-US" dirty="0" smtClean="0">
                <a:effectLst>
                  <a:outerShdw blurRad="38100" dist="38100" dir="2700000" algn="tl">
                    <a:srgbClr val="000000">
                      <a:alpha val="43137"/>
                    </a:srgbClr>
                  </a:outerShdw>
                </a:effectLst>
              </a:rPr>
              <a:t>to</a:t>
            </a:r>
            <a:r>
              <a:rPr lang="en-US" dirty="0" smtClean="0"/>
              <a:t>	</a:t>
            </a:r>
            <a:r>
              <a:rPr lang="en-US" dirty="0" smtClean="0">
                <a:solidFill>
                  <a:srgbClr val="FF0000"/>
                </a:solidFill>
                <a:effectLst>
                  <a:outerShdw blurRad="38100" dist="38100" dir="2700000" algn="tl">
                    <a:srgbClr val="000000">
                      <a:alpha val="43137"/>
                    </a:srgbClr>
                  </a:outerShdw>
                </a:effectLst>
              </a:rPr>
              <a:t>          “Low-functioning”</a:t>
            </a:r>
          </a:p>
          <a:p>
            <a:pPr>
              <a:buNone/>
            </a:pPr>
            <a:r>
              <a:rPr lang="en-US" dirty="0" smtClean="0">
                <a:solidFill>
                  <a:srgbClr val="FF0000"/>
                </a:solidFill>
                <a:effectLst>
                  <a:outerShdw blurRad="38100" dist="38100" dir="2700000" algn="tl">
                    <a:srgbClr val="000000">
                      <a:alpha val="43137"/>
                    </a:srgbClr>
                  </a:outerShdw>
                </a:effectLst>
              </a:rPr>
              <a:t>      </a:t>
            </a:r>
            <a:r>
              <a:rPr lang="en-US" dirty="0" smtClean="0">
                <a:solidFill>
                  <a:srgbClr val="0070C0"/>
                </a:solidFill>
                <a:effectLst>
                  <a:outerShdw blurRad="38100" dist="38100" dir="2700000" algn="tl">
                    <a:srgbClr val="000000">
                      <a:alpha val="43137"/>
                    </a:srgbClr>
                  </a:outerShdw>
                </a:effectLst>
              </a:rPr>
              <a:t>(Less Severe)</a:t>
            </a:r>
            <a:r>
              <a:rPr lang="en-US" dirty="0" smtClean="0">
                <a:solidFill>
                  <a:srgbClr val="FF0000"/>
                </a:solidFill>
                <a:effectLst>
                  <a:outerShdw blurRad="38100" dist="38100" dir="2700000" algn="tl">
                    <a:srgbClr val="000000">
                      <a:alpha val="43137"/>
                    </a:srgbClr>
                  </a:outerShdw>
                </a:effectLst>
              </a:rPr>
              <a:t>				    (More Severe)</a:t>
            </a:r>
          </a:p>
        </p:txBody>
      </p:sp>
      <p:sp>
        <p:nvSpPr>
          <p:cNvPr id="10" name="Slide Number Placeholder 9"/>
          <p:cNvSpPr>
            <a:spLocks noGrp="1"/>
          </p:cNvSpPr>
          <p:nvPr>
            <p:ph type="sldNum" sz="quarter" idx="12"/>
          </p:nvPr>
        </p:nvSpPr>
        <p:spPr/>
        <p:txBody>
          <a:bodyPr/>
          <a:lstStyle/>
          <a:p>
            <a:fld id="{979B3C89-5F5D-4C08-AC9A-564B1F3A8AA4}" type="slidenum">
              <a:rPr lang="en-US" smtClean="0"/>
              <a:pPr/>
              <a:t>11</a:t>
            </a:fld>
            <a:endParaRPr lang="en-US"/>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Autism Spectrum Disorder</a:t>
            </a:r>
            <a:br>
              <a:rPr lang="en-US" dirty="0" smtClean="0">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Link to Science Interest?</a:t>
            </a:r>
            <a:endParaRPr lang="en-US" sz="2700"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a:xfrm>
            <a:off x="304800" y="6400800"/>
            <a:ext cx="8001000" cy="375808"/>
          </a:xfrm>
        </p:spPr>
        <p:txBody>
          <a:bodyPr/>
          <a:lstStyle/>
          <a:p>
            <a:r>
              <a:rPr lang="en-US" b="1" dirty="0" smtClean="0"/>
              <a:t>National Weather Association Annual Meeting, 2015 | Oklahoma City</a:t>
            </a:r>
            <a:endParaRPr lang="en-US" b="1" dirty="0"/>
          </a:p>
        </p:txBody>
      </p:sp>
      <p:sp>
        <p:nvSpPr>
          <p:cNvPr id="14" name="Slide Number Placeholder 13"/>
          <p:cNvSpPr>
            <a:spLocks noGrp="1"/>
          </p:cNvSpPr>
          <p:nvPr>
            <p:ph type="sldNum" sz="quarter" idx="12"/>
          </p:nvPr>
        </p:nvSpPr>
        <p:spPr/>
        <p:txBody>
          <a:bodyPr/>
          <a:lstStyle/>
          <a:p>
            <a:fld id="{979B3C89-5F5D-4C08-AC9A-564B1F3A8AA4}" type="slidenum">
              <a:rPr lang="en-US" smtClean="0"/>
              <a:pPr/>
              <a:t>12</a:t>
            </a:fld>
            <a:endParaRPr lang="en-US" dirty="0"/>
          </a:p>
        </p:txBody>
      </p:sp>
      <p:sp>
        <p:nvSpPr>
          <p:cNvPr id="10" name="Content Placeholder 9"/>
          <p:cNvSpPr>
            <a:spLocks noGrp="1"/>
          </p:cNvSpPr>
          <p:nvPr>
            <p:ph sz="half" idx="1"/>
          </p:nvPr>
        </p:nvSpPr>
        <p:spPr>
          <a:xfrm>
            <a:off x="301752" y="1371600"/>
            <a:ext cx="4038600" cy="4800600"/>
          </a:xfrm>
        </p:spPr>
        <p:txBody>
          <a:bodyPr>
            <a:normAutofit fontScale="92500" lnSpcReduction="10000"/>
          </a:bodyPr>
          <a:lstStyle/>
          <a:p>
            <a:pPr marL="0" indent="0">
              <a:buNone/>
            </a:pPr>
            <a:r>
              <a:rPr lang="en-US" dirty="0" smtClean="0"/>
              <a:t>Baron-Cohen found</a:t>
            </a:r>
            <a:r>
              <a:rPr lang="en-US" baseline="30000" dirty="0"/>
              <a:t> </a:t>
            </a:r>
            <a:r>
              <a:rPr lang="en-US" dirty="0" smtClean="0"/>
              <a:t>a link between science interest and ASD with his hyper-systemizing theory. [1]</a:t>
            </a:r>
            <a:endParaRPr lang="en-US" baseline="30000" dirty="0"/>
          </a:p>
          <a:p>
            <a:endParaRPr lang="en-US" dirty="0" smtClean="0"/>
          </a:p>
          <a:p>
            <a:r>
              <a:rPr lang="en-US" dirty="0" smtClean="0"/>
              <a:t>“</a:t>
            </a:r>
            <a:r>
              <a:rPr lang="en-US" dirty="0">
                <a:latin typeface="Arial Black" pitchFamily="34" charset="0"/>
              </a:rPr>
              <a:t>Systemizing</a:t>
            </a:r>
            <a:r>
              <a:rPr lang="en-US" dirty="0" smtClean="0"/>
              <a:t>”</a:t>
            </a:r>
          </a:p>
          <a:p>
            <a:pPr lvl="1"/>
            <a:r>
              <a:rPr lang="en-US" dirty="0"/>
              <a:t>The </a:t>
            </a:r>
            <a:r>
              <a:rPr lang="en-US" b="1" dirty="0" smtClean="0">
                <a:solidFill>
                  <a:schemeClr val="tx1"/>
                </a:solidFill>
              </a:rPr>
              <a:t>drive </a:t>
            </a:r>
            <a:r>
              <a:rPr lang="en-US" b="1" dirty="0">
                <a:solidFill>
                  <a:schemeClr val="tx1"/>
                </a:solidFill>
              </a:rPr>
              <a:t>to analyze or construct</a:t>
            </a:r>
            <a:r>
              <a:rPr lang="en-US" dirty="0"/>
              <a:t> </a:t>
            </a:r>
            <a:r>
              <a:rPr lang="en-US" b="1" dirty="0" smtClean="0">
                <a:solidFill>
                  <a:schemeClr val="tx1"/>
                </a:solidFill>
              </a:rPr>
              <a:t>systems</a:t>
            </a:r>
            <a:r>
              <a:rPr lang="en-US" dirty="0" smtClean="0"/>
              <a:t>.</a:t>
            </a:r>
          </a:p>
          <a:p>
            <a:pPr lvl="1"/>
            <a:r>
              <a:rPr lang="en-US" b="1" dirty="0" smtClean="0">
                <a:solidFill>
                  <a:schemeClr val="tx1"/>
                </a:solidFill>
              </a:rPr>
              <a:t>Systems follow rules and are predictable</a:t>
            </a:r>
            <a:r>
              <a:rPr lang="en-US" dirty="0" smtClean="0"/>
              <a:t>. The </a:t>
            </a:r>
            <a:r>
              <a:rPr lang="en-US" b="1" dirty="0">
                <a:solidFill>
                  <a:schemeClr val="tx1"/>
                </a:solidFill>
              </a:rPr>
              <a:t>goal</a:t>
            </a:r>
            <a:r>
              <a:rPr lang="en-US" dirty="0"/>
              <a:t> of systemizing </a:t>
            </a:r>
            <a:r>
              <a:rPr lang="en-US" b="1" dirty="0">
                <a:solidFill>
                  <a:schemeClr val="tx1"/>
                </a:solidFill>
              </a:rPr>
              <a:t>is to identify </a:t>
            </a:r>
            <a:r>
              <a:rPr lang="en-US" b="1" dirty="0" smtClean="0">
                <a:solidFill>
                  <a:schemeClr val="tx1"/>
                </a:solidFill>
              </a:rPr>
              <a:t>the rules</a:t>
            </a:r>
            <a:r>
              <a:rPr lang="en-US" dirty="0" smtClean="0"/>
              <a:t> in </a:t>
            </a:r>
            <a:r>
              <a:rPr lang="en-US" dirty="0"/>
              <a:t>order </a:t>
            </a:r>
            <a:r>
              <a:rPr lang="en-US" b="1" dirty="0">
                <a:solidFill>
                  <a:schemeClr val="tx1"/>
                </a:solidFill>
              </a:rPr>
              <a:t>to predict </a:t>
            </a:r>
            <a:r>
              <a:rPr lang="en-US" dirty="0" smtClean="0"/>
              <a:t>a </a:t>
            </a:r>
            <a:r>
              <a:rPr lang="en-US" dirty="0"/>
              <a:t>particular </a:t>
            </a:r>
            <a:r>
              <a:rPr lang="en-US" dirty="0" smtClean="0"/>
              <a:t>system’s </a:t>
            </a:r>
            <a:r>
              <a:rPr lang="en-US" b="1" dirty="0" smtClean="0">
                <a:solidFill>
                  <a:schemeClr val="tx1"/>
                </a:solidFill>
              </a:rPr>
              <a:t>behavior</a:t>
            </a:r>
            <a:r>
              <a:rPr lang="en-US" dirty="0" smtClean="0"/>
              <a:t>.</a:t>
            </a:r>
          </a:p>
          <a:p>
            <a:pPr lvl="1"/>
            <a:r>
              <a:rPr lang="en-US" dirty="0" smtClean="0"/>
              <a:t>Are things associated?</a:t>
            </a:r>
          </a:p>
          <a:p>
            <a:pPr marL="0" indent="0">
              <a:buNone/>
            </a:pPr>
            <a:endParaRPr lang="en-US" dirty="0" smtClean="0"/>
          </a:p>
          <a:p>
            <a:pPr>
              <a:buNone/>
            </a:pPr>
            <a:endParaRPr lang="en-US" dirty="0" smtClean="0"/>
          </a:p>
          <a:p>
            <a:endParaRPr lang="en-US" dirty="0" smtClean="0"/>
          </a:p>
          <a:p>
            <a:endParaRPr lang="en-US" dirty="0" smtClean="0"/>
          </a:p>
          <a:p>
            <a:pPr lvl="1"/>
            <a:endParaRPr lang="en-US" dirty="0" smtClean="0"/>
          </a:p>
          <a:p>
            <a:pPr>
              <a:buNone/>
            </a:pPr>
            <a:endParaRPr lang="en-US" dirty="0" smtClean="0"/>
          </a:p>
          <a:p>
            <a:pPr>
              <a:buNone/>
            </a:pPr>
            <a:endParaRPr lang="en-US" dirty="0" smtClean="0"/>
          </a:p>
          <a:p>
            <a:pPr lvl="3"/>
            <a:endParaRPr lang="en-US" dirty="0"/>
          </a:p>
          <a:p>
            <a:endParaRPr lang="en-US" dirty="0"/>
          </a:p>
        </p:txBody>
      </p:sp>
      <p:sp>
        <p:nvSpPr>
          <p:cNvPr id="2" name="Content Placeholder 1"/>
          <p:cNvSpPr>
            <a:spLocks noGrp="1"/>
          </p:cNvSpPr>
          <p:nvPr>
            <p:ph sz="half" idx="2"/>
          </p:nvPr>
        </p:nvSpPr>
        <p:spPr>
          <a:xfrm>
            <a:off x="4800600" y="1371600"/>
            <a:ext cx="4038600" cy="4681728"/>
          </a:xfrm>
        </p:spPr>
        <p:txBody>
          <a:bodyPr>
            <a:normAutofit fontScale="92500" lnSpcReduction="10000"/>
          </a:bodyPr>
          <a:lstStyle/>
          <a:p>
            <a:pPr marL="0" indent="0" fontAlgn="base">
              <a:buNone/>
            </a:pPr>
            <a:endParaRPr lang="en-US" i="1" dirty="0" smtClean="0"/>
          </a:p>
          <a:p>
            <a:pPr marL="457200" indent="-457200" fontAlgn="base">
              <a:buFont typeface="+mj-lt"/>
              <a:buAutoNum type="arabicPeriod"/>
            </a:pPr>
            <a:endParaRPr lang="en-US" i="1" dirty="0" smtClean="0"/>
          </a:p>
          <a:p>
            <a:pPr marL="457200" indent="-457200" fontAlgn="base">
              <a:buFont typeface="+mj-lt"/>
              <a:buAutoNum type="arabicPeriod"/>
            </a:pPr>
            <a:r>
              <a:rPr lang="en-US" i="1" dirty="0" smtClean="0"/>
              <a:t>mechanical</a:t>
            </a:r>
            <a:r>
              <a:rPr lang="en-US" dirty="0"/>
              <a:t> systems (e.g., window lock)</a:t>
            </a:r>
          </a:p>
          <a:p>
            <a:pPr marL="457200" indent="-457200" fontAlgn="base">
              <a:buFont typeface="+mj-lt"/>
              <a:buAutoNum type="arabicPeriod"/>
            </a:pPr>
            <a:r>
              <a:rPr lang="en-US" i="1" dirty="0"/>
              <a:t>numerical</a:t>
            </a:r>
            <a:r>
              <a:rPr lang="en-US" dirty="0"/>
              <a:t> systems (e.g., train timetable)</a:t>
            </a:r>
          </a:p>
          <a:p>
            <a:pPr marL="457200" indent="-457200" fontAlgn="base">
              <a:buFont typeface="+mj-lt"/>
              <a:buAutoNum type="arabicPeriod"/>
            </a:pPr>
            <a:r>
              <a:rPr lang="en-US" i="1" dirty="0">
                <a:latin typeface="Arial Black" pitchFamily="34" charset="0"/>
              </a:rPr>
              <a:t>natural</a:t>
            </a:r>
            <a:r>
              <a:rPr lang="en-US" dirty="0">
                <a:latin typeface="Arial Black" pitchFamily="34" charset="0"/>
              </a:rPr>
              <a:t> systems (</a:t>
            </a:r>
            <a:r>
              <a:rPr lang="en-US" b="1" dirty="0"/>
              <a:t>e.g., </a:t>
            </a:r>
            <a:r>
              <a:rPr lang="en-US" dirty="0">
                <a:latin typeface="Arial Black" pitchFamily="34" charset="0"/>
              </a:rPr>
              <a:t>weather patterns)</a:t>
            </a:r>
          </a:p>
          <a:p>
            <a:pPr marL="457200" indent="-457200" fontAlgn="base">
              <a:buFont typeface="+mj-lt"/>
              <a:buAutoNum type="arabicPeriod"/>
            </a:pPr>
            <a:r>
              <a:rPr lang="en-US" i="1" dirty="0"/>
              <a:t>social</a:t>
            </a:r>
            <a:r>
              <a:rPr lang="en-US" dirty="0"/>
              <a:t> systems (e.g., dance choreography with a partner)</a:t>
            </a:r>
          </a:p>
          <a:p>
            <a:pPr marL="0" indent="0" fontAlgn="base">
              <a:buNone/>
            </a:pPr>
            <a:endParaRPr lang="en-US" dirty="0"/>
          </a:p>
          <a:p>
            <a:endParaRPr lang="en-US" dirty="0"/>
          </a:p>
        </p:txBody>
      </p:sp>
    </p:spTree>
    <p:extLst>
      <p:ext uri="{BB962C8B-B14F-4D97-AF65-F5344CB8AC3E}">
        <p14:creationId xmlns:p14="http://schemas.microsoft.com/office/powerpoint/2010/main" xmlns="" val="15958488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1752" y="6455706"/>
            <a:ext cx="8382000" cy="299608"/>
          </a:xfrm>
        </p:spPr>
        <p:txBody>
          <a:bodyPr/>
          <a:lstStyle/>
          <a:p>
            <a:r>
              <a:rPr lang="en-US" b="1" dirty="0" smtClean="0"/>
              <a:t>National Weather Association Annual Meeting, 2015 | Oklahoma City</a:t>
            </a:r>
            <a:endParaRPr lang="en-US" b="1" dirty="0"/>
          </a:p>
        </p:txBody>
      </p:sp>
      <p:sp>
        <p:nvSpPr>
          <p:cNvPr id="4" name="Slide Number Placeholder 3"/>
          <p:cNvSpPr>
            <a:spLocks noGrp="1"/>
          </p:cNvSpPr>
          <p:nvPr>
            <p:ph type="sldNum" sz="quarter" idx="12"/>
          </p:nvPr>
        </p:nvSpPr>
        <p:spPr/>
        <p:txBody>
          <a:bodyPr/>
          <a:lstStyle/>
          <a:p>
            <a:fld id="{979B3C89-5F5D-4C08-AC9A-564B1F3A8AA4}" type="slidenum">
              <a:rPr lang="en-US" smtClean="0"/>
              <a:pPr/>
              <a:t>13</a:t>
            </a:fld>
            <a:endParaRPr lang="en-US" dirty="0"/>
          </a:p>
        </p:txBody>
      </p:sp>
      <p:sp>
        <p:nvSpPr>
          <p:cNvPr id="7" name="Title 1"/>
          <p:cNvSpPr txBox="1">
            <a:spLocks/>
          </p:cNvSpPr>
          <p:nvPr/>
        </p:nvSpPr>
        <p:spPr>
          <a:xfrm>
            <a:off x="454152" y="228600"/>
            <a:ext cx="8534400" cy="758952"/>
          </a:xfrm>
          <a:prstGeom prst="rect">
            <a:avLst/>
          </a:prstGeom>
        </p:spPr>
        <p:txBody>
          <a:bodyPr vert="horz" anchor="b">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effectLst>
                  <a:outerShdw blurRad="38100" dist="38100" dir="2700000" algn="tl">
                    <a:srgbClr val="000000">
                      <a:alpha val="43137"/>
                    </a:srgbClr>
                  </a:outerShdw>
                </a:effectLst>
              </a:rPr>
              <a:t>Autism Spectrum Disorder</a:t>
            </a:r>
            <a:br>
              <a:rPr lang="en-US" dirty="0" smtClean="0">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Theory of Mind and Implications for Communication</a:t>
            </a:r>
            <a:endParaRPr lang="en-US" sz="2700" dirty="0">
              <a:effectLst>
                <a:outerShdw blurRad="38100" dist="38100" dir="2700000" algn="tl">
                  <a:srgbClr val="000000">
                    <a:alpha val="43137"/>
                  </a:srgbClr>
                </a:outerShdw>
              </a:effectLst>
            </a:endParaRPr>
          </a:p>
        </p:txBody>
      </p:sp>
      <p:sp>
        <p:nvSpPr>
          <p:cNvPr id="8" name="Content Placeholder 4"/>
          <p:cNvSpPr txBox="1">
            <a:spLocks/>
          </p:cNvSpPr>
          <p:nvPr/>
        </p:nvSpPr>
        <p:spPr>
          <a:xfrm>
            <a:off x="454152" y="1524000"/>
            <a:ext cx="4038600" cy="4681728"/>
          </a:xfrm>
          <a:prstGeom prst="rect">
            <a:avLst/>
          </a:prstGeom>
        </p:spPr>
        <p:txBody>
          <a:bodyPr vert="horz">
            <a:normAutofit fontScale="92500" lnSpcReduction="20000"/>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Delays in cognitive development </a:t>
            </a:r>
          </a:p>
          <a:p>
            <a:pPr lvl="1"/>
            <a:r>
              <a:rPr lang="en-US" dirty="0" smtClean="0"/>
              <a:t>Theory of Mind</a:t>
            </a:r>
          </a:p>
          <a:p>
            <a:pPr lvl="1">
              <a:buFont typeface="Wingdings"/>
              <a:buNone/>
            </a:pPr>
            <a:endParaRPr lang="en-US" dirty="0" smtClean="0"/>
          </a:p>
          <a:p>
            <a:r>
              <a:rPr lang="en-US" dirty="0" smtClean="0"/>
              <a:t>The ability to attribute mental states to oneself and others.</a:t>
            </a:r>
          </a:p>
          <a:p>
            <a:pPr lvl="1"/>
            <a:r>
              <a:rPr lang="en-US" dirty="0" smtClean="0"/>
              <a:t>To understand that others have thoughts, feelings, etc., that are different from one's own.</a:t>
            </a:r>
          </a:p>
          <a:p>
            <a:pPr lvl="1"/>
            <a:r>
              <a:rPr lang="en-US" dirty="0" smtClean="0"/>
              <a:t>Also, inferring what others are thinking so that it is possible to predict their behavior.</a:t>
            </a:r>
          </a:p>
          <a:p>
            <a:endParaRPr lang="en-US" dirty="0">
              <a:solidFill>
                <a:srgbClr val="FF0000"/>
              </a:solidFill>
            </a:endParaRPr>
          </a:p>
        </p:txBody>
      </p:sp>
      <p:sp>
        <p:nvSpPr>
          <p:cNvPr id="9" name="Content Placeholder 10"/>
          <p:cNvSpPr txBox="1">
            <a:spLocks/>
          </p:cNvSpPr>
          <p:nvPr/>
        </p:nvSpPr>
        <p:spPr>
          <a:xfrm>
            <a:off x="4953000" y="1524000"/>
            <a:ext cx="4038600" cy="468172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endParaRPr lang="en-US" dirty="0" smtClean="0"/>
          </a:p>
          <a:p>
            <a:r>
              <a:rPr lang="en-US" dirty="0" smtClean="0"/>
              <a:t>How might this affect an individual who has ASD during a severe weather broadcast? </a:t>
            </a:r>
          </a:p>
          <a:p>
            <a:pPr marL="0" indent="0">
              <a:buFont typeface="Wingdings 2"/>
              <a:buNone/>
            </a:pPr>
            <a:endParaRPr lang="en-US" dirty="0" smtClean="0"/>
          </a:p>
          <a:p>
            <a:r>
              <a:rPr lang="en-US" dirty="0" smtClean="0"/>
              <a:t>How might they be impacted in an educational setting (i.e., school talk, WFO tour, etc.)?</a:t>
            </a:r>
          </a:p>
          <a:p>
            <a:endParaRPr lang="en-US" dirty="0"/>
          </a:p>
        </p:txBody>
      </p:sp>
    </p:spTree>
    <p:extLst>
      <p:ext uri="{BB962C8B-B14F-4D97-AF65-F5344CB8AC3E}">
        <p14:creationId xmlns:p14="http://schemas.microsoft.com/office/powerpoint/2010/main" xmlns="" val="26181036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barn(inVertical)">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down)">
                                      <p:cBhvr>
                                        <p:cTn id="2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ytimg.com/vi/ljOWuWmYCNY/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563470"/>
            <a:ext cx="6324600" cy="455226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ooter Placeholder 2"/>
          <p:cNvSpPr>
            <a:spLocks noGrp="1"/>
          </p:cNvSpPr>
          <p:nvPr>
            <p:ph type="ftr" sz="quarter" idx="11"/>
          </p:nvPr>
        </p:nvSpPr>
        <p:spPr>
          <a:xfrm>
            <a:off x="304800" y="6410848"/>
            <a:ext cx="8229600" cy="365760"/>
          </a:xfrm>
        </p:spPr>
        <p:txBody>
          <a:bodyPr/>
          <a:lstStyle/>
          <a:p>
            <a:r>
              <a:rPr lang="en-US" b="1" dirty="0" smtClean="0"/>
              <a:t>National Weather Association Annual Meeting, 2015 | Oklahoma City</a:t>
            </a:r>
            <a:endParaRPr lang="en-US" b="1" dirty="0"/>
          </a:p>
        </p:txBody>
      </p:sp>
      <p:sp>
        <p:nvSpPr>
          <p:cNvPr id="4" name="Slide Number Placeholder 3"/>
          <p:cNvSpPr>
            <a:spLocks noGrp="1"/>
          </p:cNvSpPr>
          <p:nvPr>
            <p:ph type="sldNum" sz="quarter" idx="12"/>
          </p:nvPr>
        </p:nvSpPr>
        <p:spPr/>
        <p:txBody>
          <a:bodyPr/>
          <a:lstStyle/>
          <a:p>
            <a:fld id="{979B3C89-5F5D-4C08-AC9A-564B1F3A8AA4}" type="slidenum">
              <a:rPr lang="en-US" smtClean="0"/>
              <a:pPr/>
              <a:t>14</a:t>
            </a:fld>
            <a:endParaRPr lang="en-US"/>
          </a:p>
        </p:txBody>
      </p:sp>
      <p:sp>
        <p:nvSpPr>
          <p:cNvPr id="6"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Autism Spectrum Disorder</a:t>
            </a:r>
            <a:br>
              <a:rPr lang="en-US" dirty="0">
                <a:effectLst>
                  <a:outerShdw blurRad="38100" dist="38100" dir="2700000" algn="tl">
                    <a:srgbClr val="000000">
                      <a:alpha val="43137"/>
                    </a:srgbClr>
                  </a:outerShdw>
                </a:effectLst>
              </a:rPr>
            </a:br>
            <a:r>
              <a:rPr lang="en-US" sz="2200" dirty="0">
                <a:effectLst>
                  <a:outerShdw blurRad="38100" dist="38100" dir="2700000" algn="tl">
                    <a:srgbClr val="000000">
                      <a:alpha val="43137"/>
                    </a:srgbClr>
                  </a:outerShdw>
                </a:effectLst>
              </a:rPr>
              <a:t>Implications for Communication</a:t>
            </a:r>
          </a:p>
        </p:txBody>
      </p:sp>
      <p:pic>
        <p:nvPicPr>
          <p:cNvPr id="9" name="Picture 2" descr="http://www.adweek.com/tvnewser/wp-content/uploads/sites/3/2015/05/w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2511" y="1563470"/>
            <a:ext cx="6293689" cy="455226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effectLst>
                  <a:outerShdw blurRad="38100" dist="38100" dir="2700000" algn="tl">
                    <a:srgbClr val="000000">
                      <a:alpha val="43137"/>
                    </a:srgbClr>
                  </a:outerShdw>
                </a:effectLst>
              </a:rPr>
              <a:t>Potential </a:t>
            </a:r>
            <a:r>
              <a:rPr lang="en-US" dirty="0" smtClean="0">
                <a:effectLst>
                  <a:outerShdw blurRad="38100" dist="38100" dir="2700000" algn="tl">
                    <a:srgbClr val="000000">
                      <a:alpha val="43137"/>
                    </a:srgbClr>
                  </a:outerShdw>
                </a:effectLst>
              </a:rPr>
              <a:t>Methods To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Better Embrace LD Populations</a:t>
            </a:r>
            <a:endParaRPr lang="en-US"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a:xfrm>
            <a:off x="304800" y="6400800"/>
            <a:ext cx="7772400" cy="375808"/>
          </a:xfrm>
        </p:spPr>
        <p:txBody>
          <a:bodyPr/>
          <a:lstStyle/>
          <a:p>
            <a:r>
              <a:rPr lang="en-US" b="1" dirty="0" smtClean="0"/>
              <a:t>National Weather Association Annual Meeting, 2015 | Oklahoma City</a:t>
            </a:r>
            <a:endParaRPr lang="en-US" b="1" dirty="0"/>
          </a:p>
        </p:txBody>
      </p:sp>
      <p:sp>
        <p:nvSpPr>
          <p:cNvPr id="5" name="Content Placeholder 4"/>
          <p:cNvSpPr>
            <a:spLocks noGrp="1"/>
          </p:cNvSpPr>
          <p:nvPr>
            <p:ph sz="quarter" idx="1"/>
          </p:nvPr>
        </p:nvSpPr>
        <p:spPr/>
        <p:txBody>
          <a:bodyPr>
            <a:normAutofit/>
          </a:bodyPr>
          <a:lstStyle/>
          <a:p>
            <a:r>
              <a:rPr lang="en-US" sz="2500" dirty="0" smtClean="0"/>
              <a:t>Workshops and other training opportunities for meteorologists, on how to work with learning disorders in educational environments. </a:t>
            </a:r>
          </a:p>
          <a:p>
            <a:pPr lvl="1"/>
            <a:r>
              <a:rPr lang="en-US" sz="2000" dirty="0"/>
              <a:t>P</a:t>
            </a:r>
            <a:r>
              <a:rPr lang="en-US" sz="2000" dirty="0" smtClean="0"/>
              <a:t>rofessional development / Seal re-certification credit incentive</a:t>
            </a:r>
          </a:p>
          <a:p>
            <a:endParaRPr lang="en-US" sz="2500" dirty="0" smtClean="0"/>
          </a:p>
          <a:p>
            <a:r>
              <a:rPr lang="en-US" sz="2500" dirty="0" smtClean="0"/>
              <a:t>1:1 mentoring programs within AMS and NWA, tailored for middle and high school students; expand other existing programs.</a:t>
            </a:r>
          </a:p>
          <a:p>
            <a:endParaRPr lang="en-US" sz="2500" dirty="0" smtClean="0"/>
          </a:p>
          <a:p>
            <a:r>
              <a:rPr lang="en-US" sz="2500" dirty="0" smtClean="0"/>
              <a:t>LD-oriented weather education website</a:t>
            </a:r>
          </a:p>
        </p:txBody>
      </p:sp>
      <p:sp>
        <p:nvSpPr>
          <p:cNvPr id="6" name="Slide Number Placeholder 5"/>
          <p:cNvSpPr>
            <a:spLocks noGrp="1"/>
          </p:cNvSpPr>
          <p:nvPr>
            <p:ph type="sldNum" sz="quarter" idx="12"/>
          </p:nvPr>
        </p:nvSpPr>
        <p:spPr/>
        <p:txBody>
          <a:bodyPr/>
          <a:lstStyle/>
          <a:p>
            <a:fld id="{979B3C89-5F5D-4C08-AC9A-564B1F3A8AA4}" type="slidenum">
              <a:rPr lang="en-US" smtClean="0"/>
              <a:pPr/>
              <a:t>15</a:t>
            </a:fld>
            <a:endParaRPr lang="en-US" dirty="0"/>
          </a:p>
        </p:txBody>
      </p:sp>
    </p:spTree>
    <p:extLst>
      <p:ext uri="{BB962C8B-B14F-4D97-AF65-F5344CB8AC3E}">
        <p14:creationId xmlns:p14="http://schemas.microsoft.com/office/powerpoint/2010/main" xmlns="" val="10769292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Future Work?</a:t>
            </a:r>
            <a:endParaRPr lang="en-US"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a:xfrm>
            <a:off x="304800" y="6400800"/>
            <a:ext cx="7772400" cy="375808"/>
          </a:xfrm>
        </p:spPr>
        <p:txBody>
          <a:bodyPr/>
          <a:lstStyle/>
          <a:p>
            <a:r>
              <a:rPr lang="en-US" b="1" dirty="0" smtClean="0"/>
              <a:t>National Weather Association Annual Meeting, 2015 | Oklahoma City</a:t>
            </a:r>
            <a:endParaRPr lang="en-US" b="1" dirty="0"/>
          </a:p>
        </p:txBody>
      </p:sp>
      <p:sp>
        <p:nvSpPr>
          <p:cNvPr id="5" name="Content Placeholder 4"/>
          <p:cNvSpPr>
            <a:spLocks noGrp="1"/>
          </p:cNvSpPr>
          <p:nvPr>
            <p:ph sz="quarter" idx="1"/>
          </p:nvPr>
        </p:nvSpPr>
        <p:spPr/>
        <p:txBody>
          <a:bodyPr>
            <a:normAutofit fontScale="92500" lnSpcReduction="10000"/>
          </a:bodyPr>
          <a:lstStyle/>
          <a:p>
            <a:r>
              <a:rPr lang="en-US" dirty="0" smtClean="0"/>
              <a:t>Continue pushing for LD awareness, in the weather enterprise and externally, and pursue opportunities to further LD education efforts.</a:t>
            </a:r>
          </a:p>
          <a:p>
            <a:endParaRPr lang="en-US" dirty="0" smtClean="0"/>
          </a:p>
          <a:p>
            <a:r>
              <a:rPr lang="en-US" dirty="0" smtClean="0"/>
              <a:t>Run a formal survey of the weather enterprise concerning LD awareness.</a:t>
            </a:r>
          </a:p>
          <a:p>
            <a:endParaRPr lang="en-US" dirty="0" smtClean="0"/>
          </a:p>
          <a:p>
            <a:r>
              <a:rPr lang="en-US" dirty="0" smtClean="0"/>
              <a:t>Work in conjunction with members of the weather enterprise and social science community to implement specialized science education programs which would be beneficial to LD populations.  </a:t>
            </a:r>
          </a:p>
          <a:p>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979B3C89-5F5D-4C08-AC9A-564B1F3A8AA4}" type="slidenum">
              <a:rPr lang="en-US" smtClean="0"/>
              <a:pPr/>
              <a:t>16</a:t>
            </a:fld>
            <a:endParaRPr lang="en-US" dirty="0"/>
          </a:p>
        </p:txBody>
      </p:sp>
    </p:spTree>
    <p:extLst>
      <p:ext uri="{BB962C8B-B14F-4D97-AF65-F5344CB8AC3E}">
        <p14:creationId xmlns:p14="http://schemas.microsoft.com/office/powerpoint/2010/main" xmlns="" val="10769292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latin typeface="Lucida Handwriting" pitchFamily="66" charset="0"/>
              </a:rPr>
              <a:t>One Final Thought, In Closing</a:t>
            </a:r>
            <a:r>
              <a:rPr lang="en-US" dirty="0" smtClean="0"/>
              <a:t>….</a:t>
            </a:r>
            <a:endParaRPr lang="en-US" dirty="0"/>
          </a:p>
        </p:txBody>
      </p:sp>
      <p:sp>
        <p:nvSpPr>
          <p:cNvPr id="3" name="Footer Placeholder 2"/>
          <p:cNvSpPr>
            <a:spLocks noGrp="1"/>
          </p:cNvSpPr>
          <p:nvPr>
            <p:ph type="ftr" sz="quarter" idx="11"/>
          </p:nvPr>
        </p:nvSpPr>
        <p:spPr>
          <a:xfrm>
            <a:off x="304800" y="6400800"/>
            <a:ext cx="8001000" cy="375808"/>
          </a:xfrm>
        </p:spPr>
        <p:txBody>
          <a:bodyPr/>
          <a:lstStyle/>
          <a:p>
            <a:r>
              <a:rPr lang="en-US" b="1" dirty="0" smtClean="0"/>
              <a:t>National Weather Association Annual Meeting, 2015 | Oklahoma City</a:t>
            </a:r>
            <a:endParaRPr lang="en-US" b="1" dirty="0"/>
          </a:p>
        </p:txBody>
      </p:sp>
      <p:sp>
        <p:nvSpPr>
          <p:cNvPr id="4" name="Slide Number Placeholder 3"/>
          <p:cNvSpPr>
            <a:spLocks noGrp="1"/>
          </p:cNvSpPr>
          <p:nvPr>
            <p:ph type="sldNum" sz="quarter" idx="12"/>
          </p:nvPr>
        </p:nvSpPr>
        <p:spPr/>
        <p:txBody>
          <a:bodyPr/>
          <a:lstStyle/>
          <a:p>
            <a:fld id="{979B3C89-5F5D-4C08-AC9A-564B1F3A8AA4}" type="slidenum">
              <a:rPr lang="en-US" smtClean="0"/>
              <a:pPr/>
              <a:t>17</a:t>
            </a:fld>
            <a:endParaRPr lang="en-US" dirty="0"/>
          </a:p>
        </p:txBody>
      </p:sp>
      <p:sp>
        <p:nvSpPr>
          <p:cNvPr id="17" name="Content Placeholder 2"/>
          <p:cNvSpPr txBox="1">
            <a:spLocks/>
          </p:cNvSpPr>
          <p:nvPr/>
        </p:nvSpPr>
        <p:spPr>
          <a:xfrm>
            <a:off x="304800" y="1447800"/>
            <a:ext cx="8503920" cy="4572000"/>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buFont typeface="Wingdings 2"/>
              <a:buNone/>
            </a:pPr>
            <a:endParaRPr lang="en-US" sz="2800" dirty="0" smtClean="0">
              <a:latin typeface="Arial Black" pitchFamily="34" charset="0"/>
            </a:endParaRPr>
          </a:p>
          <a:p>
            <a:pPr algn="ctr">
              <a:buFont typeface="Wingdings 2"/>
              <a:buNone/>
            </a:pPr>
            <a:r>
              <a:rPr lang="en-US" sz="2800" dirty="0" smtClean="0">
                <a:latin typeface="Lucida Handwriting" pitchFamily="66" charset="0"/>
              </a:rPr>
              <a:t>“</a:t>
            </a:r>
            <a:r>
              <a:rPr lang="en-US" sz="2800" b="1" dirty="0" smtClean="0">
                <a:latin typeface="Lucida Handwriting" pitchFamily="66" charset="0"/>
              </a:rPr>
              <a:t>No one is perfect or normal. […disorders] are just the features that make you who you are.</a:t>
            </a:r>
            <a:r>
              <a:rPr lang="en-US" sz="2800" dirty="0" smtClean="0">
                <a:latin typeface="Lucida Handwriting" pitchFamily="66" charset="0"/>
              </a:rPr>
              <a:t>”</a:t>
            </a:r>
          </a:p>
          <a:p>
            <a:pPr algn="ctr">
              <a:buFont typeface="Wingdings 2"/>
              <a:buNone/>
            </a:pPr>
            <a:endParaRPr lang="en-US" sz="2800" dirty="0" smtClean="0">
              <a:effectLst>
                <a:outerShdw blurRad="38100" dist="38100" dir="2700000" algn="tl">
                  <a:srgbClr val="000000">
                    <a:alpha val="43137"/>
                  </a:srgbClr>
                </a:outerShdw>
              </a:effectLst>
            </a:endParaRPr>
          </a:p>
        </p:txBody>
      </p:sp>
      <p:pic>
        <p:nvPicPr>
          <p:cNvPr id="1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5200" y="3581400"/>
            <a:ext cx="2286000" cy="1843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23893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Special Thanks To…</a:t>
            </a:r>
            <a:endParaRPr lang="en-US"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a:xfrm>
            <a:off x="304800" y="6400800"/>
            <a:ext cx="8534400" cy="299608"/>
          </a:xfrm>
        </p:spPr>
        <p:txBody>
          <a:bodyPr/>
          <a:lstStyle/>
          <a:p>
            <a:r>
              <a:rPr lang="en-US" b="1" dirty="0" smtClean="0"/>
              <a:t>National Weather Association Annual Meeting, 2015 | Oklahoma City</a:t>
            </a:r>
            <a:endParaRPr lang="en-US" b="1" dirty="0"/>
          </a:p>
        </p:txBody>
      </p:sp>
      <p:sp>
        <p:nvSpPr>
          <p:cNvPr id="5" name="Content Placeholder 4"/>
          <p:cNvSpPr>
            <a:spLocks noGrp="1"/>
          </p:cNvSpPr>
          <p:nvPr>
            <p:ph sz="half" idx="1"/>
          </p:nvPr>
        </p:nvSpPr>
        <p:spPr/>
        <p:txBody>
          <a:bodyPr/>
          <a:lstStyle/>
          <a:p>
            <a:r>
              <a:rPr lang="en-US" dirty="0" smtClean="0"/>
              <a:t>Jodi </a:t>
            </a:r>
            <a:r>
              <a:rPr lang="en-US" dirty="0" err="1"/>
              <a:t>Savell</a:t>
            </a:r>
            <a:endParaRPr lang="en-US" dirty="0"/>
          </a:p>
          <a:p>
            <a:r>
              <a:rPr lang="en-US" dirty="0"/>
              <a:t>Naomi Curtis</a:t>
            </a:r>
          </a:p>
          <a:p>
            <a:r>
              <a:rPr lang="en-US" dirty="0" smtClean="0"/>
              <a:t>Mike Mogil</a:t>
            </a:r>
          </a:p>
          <a:p>
            <a:r>
              <a:rPr lang="en-US" dirty="0"/>
              <a:t>Brian </a:t>
            </a:r>
            <a:r>
              <a:rPr lang="en-US" dirty="0" smtClean="0"/>
              <a:t>LaMarre</a:t>
            </a:r>
          </a:p>
          <a:p>
            <a:r>
              <a:rPr lang="en-US" dirty="0" smtClean="0"/>
              <a:t>Lynnette Grant</a:t>
            </a:r>
          </a:p>
          <a:p>
            <a:r>
              <a:rPr lang="en-US" dirty="0" smtClean="0"/>
              <a:t>Dr. Daphne </a:t>
            </a:r>
            <a:r>
              <a:rPr lang="en-US" dirty="0" err="1"/>
              <a:t>LaDue</a:t>
            </a:r>
            <a:endParaRPr lang="en-US" dirty="0"/>
          </a:p>
          <a:p>
            <a:endParaRPr lang="en-US" dirty="0"/>
          </a:p>
        </p:txBody>
      </p:sp>
      <p:sp>
        <p:nvSpPr>
          <p:cNvPr id="7" name="Content Placeholder 6"/>
          <p:cNvSpPr>
            <a:spLocks noGrp="1"/>
          </p:cNvSpPr>
          <p:nvPr>
            <p:ph sz="half" idx="2"/>
          </p:nvPr>
        </p:nvSpPr>
        <p:spPr/>
        <p:txBody>
          <a:bodyPr/>
          <a:lstStyle/>
          <a:p>
            <a:pPr marL="0" indent="0">
              <a:buNone/>
            </a:pPr>
            <a:r>
              <a:rPr lang="en-US" dirty="0" smtClean="0"/>
              <a:t>For feedback and content ideas</a:t>
            </a:r>
            <a:r>
              <a:rPr lang="en-US" dirty="0"/>
              <a:t>, </a:t>
            </a:r>
            <a:r>
              <a:rPr lang="en-US" dirty="0" smtClean="0"/>
              <a:t>inspiration, topic discussion</a:t>
            </a:r>
            <a:r>
              <a:rPr lang="en-US" dirty="0"/>
              <a:t>, literature </a:t>
            </a:r>
            <a:r>
              <a:rPr lang="en-US" dirty="0" smtClean="0"/>
              <a:t>insight, and general support of the project.</a:t>
            </a:r>
            <a:endParaRPr lang="en-US" dirty="0"/>
          </a:p>
        </p:txBody>
      </p:sp>
      <p:sp>
        <p:nvSpPr>
          <p:cNvPr id="6" name="Slide Number Placeholder 5"/>
          <p:cNvSpPr>
            <a:spLocks noGrp="1"/>
          </p:cNvSpPr>
          <p:nvPr>
            <p:ph type="sldNum" sz="quarter" idx="12"/>
          </p:nvPr>
        </p:nvSpPr>
        <p:spPr/>
        <p:txBody>
          <a:bodyPr/>
          <a:lstStyle/>
          <a:p>
            <a:fld id="{979B3C89-5F5D-4C08-AC9A-564B1F3A8AA4}" type="slidenum">
              <a:rPr lang="en-US" smtClean="0"/>
              <a:pPr/>
              <a:t>18</a:t>
            </a:fld>
            <a:endParaRPr lang="en-US"/>
          </a:p>
        </p:txBody>
      </p:sp>
      <p:sp>
        <p:nvSpPr>
          <p:cNvPr id="8" name="Rectangle 7"/>
          <p:cNvSpPr/>
          <p:nvPr/>
        </p:nvSpPr>
        <p:spPr>
          <a:xfrm>
            <a:off x="4591050" y="3962400"/>
            <a:ext cx="4572000" cy="2031325"/>
          </a:xfrm>
          <a:prstGeom prst="rect">
            <a:avLst/>
          </a:prstGeom>
        </p:spPr>
        <p:txBody>
          <a:bodyPr>
            <a:spAutoFit/>
          </a:bodyPr>
          <a:lstStyle/>
          <a:p>
            <a:pPr fontAlgn="base"/>
            <a:r>
              <a:rPr lang="en-US" b="1" dirty="0" smtClean="0"/>
              <a:t>[1] Baron-Cohen</a:t>
            </a:r>
            <a:r>
              <a:rPr lang="en-US" b="1" dirty="0"/>
              <a:t>, </a:t>
            </a:r>
            <a:r>
              <a:rPr lang="en-US" b="1" dirty="0" smtClean="0"/>
              <a:t>S et al.(2009</a:t>
            </a:r>
            <a:r>
              <a:rPr lang="en-US" b="1" dirty="0"/>
              <a:t>). </a:t>
            </a:r>
            <a:endParaRPr lang="en-US" b="1" dirty="0" smtClean="0"/>
          </a:p>
          <a:p>
            <a:pPr fontAlgn="base"/>
            <a:r>
              <a:rPr lang="en-US" b="1" dirty="0" smtClean="0"/>
              <a:t>Talent </a:t>
            </a:r>
            <a:r>
              <a:rPr lang="en-US" b="1" dirty="0"/>
              <a:t>in autism: </a:t>
            </a:r>
            <a:endParaRPr lang="en-US" b="1" dirty="0" smtClean="0"/>
          </a:p>
          <a:p>
            <a:pPr fontAlgn="base"/>
            <a:r>
              <a:rPr lang="en-US" b="1" dirty="0" smtClean="0"/>
              <a:t>Hyper-systemizing</a:t>
            </a:r>
            <a:r>
              <a:rPr lang="en-US" b="1" dirty="0"/>
              <a:t>, hyper-attention to detail and sensory hypersensitivity. Philosophical Transactions B, 364(1522). doi:1098/rstb.2008.0337</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Discussion Time!</a:t>
            </a:r>
            <a:endParaRPr lang="en-US"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a:xfrm>
            <a:off x="304800" y="6410848"/>
            <a:ext cx="8686800" cy="365760"/>
          </a:xfrm>
        </p:spPr>
        <p:txBody>
          <a:bodyPr/>
          <a:lstStyle/>
          <a:p>
            <a:r>
              <a:rPr lang="en-US" b="1" dirty="0" smtClean="0"/>
              <a:t>National Weather Association Annual Meeting, 2015 | Oklahoma City</a:t>
            </a:r>
            <a:endParaRPr lang="en-US" b="1" dirty="0"/>
          </a:p>
        </p:txBody>
      </p:sp>
      <p:sp>
        <p:nvSpPr>
          <p:cNvPr id="5" name="Content Placeholder 4"/>
          <p:cNvSpPr>
            <a:spLocks noGrp="1"/>
          </p:cNvSpPr>
          <p:nvPr>
            <p:ph sz="quarter" idx="1"/>
          </p:nvPr>
        </p:nvSpPr>
        <p:spPr>
          <a:xfrm>
            <a:off x="301752" y="1527048"/>
            <a:ext cx="8503920" cy="4416552"/>
          </a:xfrm>
        </p:spPr>
        <p:txBody>
          <a:bodyPr>
            <a:normAutofit fontScale="92500" lnSpcReduction="10000"/>
          </a:bodyPr>
          <a:lstStyle/>
          <a:p>
            <a:pPr marL="0" indent="0" algn="ctr">
              <a:buNone/>
            </a:pPr>
            <a:r>
              <a:rPr lang="en-US" dirty="0" smtClean="0">
                <a:latin typeface="Arial Black" pitchFamily="34" charset="0"/>
              </a:rPr>
              <a:t>Matt.Bolton@weatherworks.com</a:t>
            </a:r>
          </a:p>
          <a:p>
            <a:pPr marL="0" indent="0" algn="ctr">
              <a:buNone/>
            </a:pPr>
            <a:r>
              <a:rPr lang="en-US" dirty="0" smtClean="0">
                <a:latin typeface="Arial Black" pitchFamily="34" charset="0"/>
              </a:rPr>
              <a:t>@</a:t>
            </a:r>
            <a:r>
              <a:rPr lang="en-US" dirty="0" err="1" smtClean="0">
                <a:latin typeface="Arial Black" panose="020B0A04020102020204" pitchFamily="34" charset="0"/>
              </a:rPr>
              <a:t>mboltonwx</a:t>
            </a:r>
            <a:r>
              <a:rPr lang="en-US" dirty="0" smtClean="0">
                <a:latin typeface="Arial Black" panose="020B0A04020102020204" pitchFamily="34" charset="0"/>
              </a:rPr>
              <a:t> on Twitter</a:t>
            </a:r>
          </a:p>
          <a:p>
            <a:pPr marL="0" indent="0" algn="ctr">
              <a:buNone/>
            </a:pPr>
            <a:endParaRPr lang="en-US" dirty="0" smtClean="0"/>
          </a:p>
          <a:p>
            <a:pPr marL="0" indent="0" algn="ctr">
              <a:buNone/>
            </a:pPr>
            <a:r>
              <a:rPr lang="en-US" b="1" dirty="0" smtClean="0">
                <a:effectLst>
                  <a:outerShdw blurRad="38100" dist="38100" dir="2700000" algn="tl">
                    <a:srgbClr val="000000">
                      <a:alpha val="43137"/>
                    </a:srgbClr>
                  </a:outerShdw>
                </a:effectLst>
              </a:rPr>
              <a:t>Find resources on learning disorders, and blog articles on autism awareness at</a:t>
            </a:r>
          </a:p>
          <a:p>
            <a:pPr marL="0" indent="0" algn="ctr">
              <a:buNone/>
            </a:pPr>
            <a:r>
              <a:rPr lang="en-US" dirty="0" smtClean="0">
                <a:latin typeface="Arial Black" pitchFamily="34" charset="0"/>
              </a:rPr>
              <a:t>www.MattBolton.me</a:t>
            </a:r>
          </a:p>
          <a:p>
            <a:pPr marL="0" indent="0" algn="ctr">
              <a:buNone/>
            </a:pPr>
            <a:endParaRPr lang="en-US" dirty="0" smtClean="0">
              <a:effectLst>
                <a:outerShdw blurRad="38100" dist="38100" dir="2700000" algn="tl">
                  <a:srgbClr val="000000">
                    <a:alpha val="43137"/>
                  </a:srgbClr>
                </a:outerShdw>
              </a:effectLst>
              <a:latin typeface="Arial Black" pitchFamily="34" charset="0"/>
            </a:endParaRPr>
          </a:p>
          <a:p>
            <a:pPr marL="0" indent="0" algn="ctr">
              <a:buNone/>
            </a:pPr>
            <a:r>
              <a:rPr lang="en-US" dirty="0" smtClean="0">
                <a:latin typeface="Arial Black" pitchFamily="34" charset="0"/>
              </a:rPr>
              <a:t>Your turn! </a:t>
            </a:r>
          </a:p>
          <a:p>
            <a:pPr marL="0" indent="0" algn="ctr">
              <a:buNone/>
            </a:pPr>
            <a:r>
              <a:rPr lang="en-US" dirty="0" smtClean="0">
                <a:latin typeface="Arial Black" pitchFamily="34" charset="0"/>
              </a:rPr>
              <a:t>Questions, </a:t>
            </a:r>
            <a:r>
              <a:rPr lang="en-US" dirty="0">
                <a:latin typeface="Arial Black" pitchFamily="34" charset="0"/>
              </a:rPr>
              <a:t>suggestions, comments, </a:t>
            </a:r>
            <a:r>
              <a:rPr lang="en-US" dirty="0" smtClean="0">
                <a:latin typeface="Arial Black" pitchFamily="34" charset="0"/>
              </a:rPr>
              <a:t>or other thoughts?</a:t>
            </a:r>
          </a:p>
          <a:p>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979B3C89-5F5D-4C08-AC9A-564B1F3A8AA4}" type="slidenum">
              <a:rPr lang="en-US" smtClean="0"/>
              <a:pPr/>
              <a:t>19</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Why Am I Here? </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04800" y="6410848"/>
            <a:ext cx="8534400" cy="365760"/>
          </a:xfrm>
        </p:spPr>
        <p:txBody>
          <a:bodyPr/>
          <a:lstStyle/>
          <a:p>
            <a:r>
              <a:rPr lang="en-US" b="1" dirty="0" smtClean="0"/>
              <a:t>National Weather Association Annual Meeting, 2015 | Oklahoma City</a:t>
            </a:r>
            <a:endParaRPr lang="en-US" b="1" dirty="0"/>
          </a:p>
        </p:txBody>
      </p:sp>
      <p:sp>
        <p:nvSpPr>
          <p:cNvPr id="3" name="Content Placeholder 2"/>
          <p:cNvSpPr>
            <a:spLocks noGrp="1"/>
          </p:cNvSpPr>
          <p:nvPr>
            <p:ph sz="quarter" idx="1"/>
          </p:nvPr>
        </p:nvSpPr>
        <p:spPr>
          <a:xfrm>
            <a:off x="381000" y="1752600"/>
            <a:ext cx="8229600" cy="3763963"/>
          </a:xfrm>
        </p:spPr>
        <p:txBody>
          <a:bodyPr>
            <a:normAutofit fontScale="92500"/>
          </a:bodyPr>
          <a:lstStyle/>
          <a:p>
            <a:r>
              <a:rPr lang="en-US" dirty="0" smtClean="0"/>
              <a:t>My work motivated by weather camp interactions.</a:t>
            </a:r>
            <a:endParaRPr lang="en-US" dirty="0"/>
          </a:p>
          <a:p>
            <a:pPr lvl="1"/>
            <a:r>
              <a:rPr lang="en-US" dirty="0"/>
              <a:t>Focused here on </a:t>
            </a:r>
            <a:r>
              <a:rPr lang="en-US" dirty="0">
                <a:solidFill>
                  <a:schemeClr val="tx1"/>
                </a:solidFill>
                <a:latin typeface="Arial Black" panose="020B0A04020102020204" pitchFamily="34" charset="0"/>
              </a:rPr>
              <a:t>color blindness</a:t>
            </a:r>
            <a:r>
              <a:rPr lang="en-US" dirty="0">
                <a:solidFill>
                  <a:schemeClr val="tx1"/>
                </a:solidFill>
              </a:rPr>
              <a:t> </a:t>
            </a:r>
            <a:r>
              <a:rPr lang="en-US" dirty="0"/>
              <a:t>and </a:t>
            </a:r>
            <a:r>
              <a:rPr lang="en-US" dirty="0" smtClean="0">
                <a:solidFill>
                  <a:schemeClr val="tx1"/>
                </a:solidFill>
                <a:latin typeface="Arial Black" panose="020B0A04020102020204" pitchFamily="34" charset="0"/>
              </a:rPr>
              <a:t>Autism Spectrum Disorder (ASD)</a:t>
            </a:r>
            <a:r>
              <a:rPr lang="en-US" dirty="0" smtClean="0">
                <a:solidFill>
                  <a:schemeClr val="tx1"/>
                </a:solidFill>
              </a:rPr>
              <a:t>.</a:t>
            </a:r>
            <a:endParaRPr lang="en-US" dirty="0">
              <a:solidFill>
                <a:schemeClr val="tx1"/>
              </a:solidFill>
            </a:endParaRPr>
          </a:p>
          <a:p>
            <a:endParaRPr lang="en-US" dirty="0"/>
          </a:p>
          <a:p>
            <a:r>
              <a:rPr lang="en-US" dirty="0"/>
              <a:t>Started discussion on learning disorders in relation to how </a:t>
            </a:r>
            <a:r>
              <a:rPr lang="en-US" dirty="0" smtClean="0"/>
              <a:t>camps are operated.</a:t>
            </a:r>
            <a:endParaRPr lang="en-US" dirty="0"/>
          </a:p>
          <a:p>
            <a:endParaRPr lang="en-US" dirty="0" smtClean="0"/>
          </a:p>
          <a:p>
            <a:r>
              <a:rPr lang="en-US" dirty="0" smtClean="0"/>
              <a:t>Asked, “</a:t>
            </a:r>
            <a:r>
              <a:rPr lang="en-US" dirty="0">
                <a:latin typeface="Arial Black" panose="020B0A04020102020204" pitchFamily="34" charset="0"/>
              </a:rPr>
              <a:t>If we’re not thinking of these issues, is anyone in the wider weather enterprise</a:t>
            </a:r>
            <a:r>
              <a:rPr lang="en-US" dirty="0"/>
              <a:t>?”</a:t>
            </a:r>
            <a:endParaRPr lang="en-US" dirty="0" smtClean="0"/>
          </a:p>
          <a:p>
            <a:pPr lvl="1"/>
            <a:endParaRPr lang="en-US" dirty="0" smtClean="0"/>
          </a:p>
          <a:p>
            <a:pPr marL="0" indent="0">
              <a:buNone/>
            </a:pPr>
            <a:endParaRPr lang="en-US" dirty="0" smtClean="0"/>
          </a:p>
          <a:p>
            <a:endParaRPr lang="en-US" dirty="0" smtClean="0"/>
          </a:p>
          <a:p>
            <a:pPr marL="0" indent="0">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979B3C89-5F5D-4C08-AC9A-564B1F3A8AA4}" type="slidenum">
              <a:rPr lang="en-US" smtClean="0"/>
              <a:pPr/>
              <a:t>2</a:t>
            </a:fld>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534400" cy="758952"/>
          </a:xfrm>
        </p:spPr>
        <p:txBody>
          <a:bodyPr>
            <a:noAutofit/>
          </a:bodyPr>
          <a:lstStyle/>
          <a:p>
            <a:r>
              <a:rPr lang="en-US" dirty="0">
                <a:effectLst>
                  <a:outerShdw blurRad="38100" dist="38100" dir="2700000" algn="tl">
                    <a:srgbClr val="000000">
                      <a:alpha val="43137"/>
                    </a:srgbClr>
                  </a:outerShdw>
                </a:effectLst>
              </a:rPr>
              <a:t>Learning Disability </a:t>
            </a:r>
            <a:r>
              <a:rPr lang="en-US" dirty="0" smtClean="0">
                <a:effectLst>
                  <a:outerShdw blurRad="38100" dist="38100" dir="2700000" algn="tl">
                    <a:srgbClr val="000000">
                      <a:alpha val="43137"/>
                    </a:srgbClr>
                  </a:outerShdw>
                </a:effectLst>
              </a:rPr>
              <a:t>Frequencies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p>
        </p:txBody>
      </p:sp>
      <p:sp>
        <p:nvSpPr>
          <p:cNvPr id="3" name="Footer Placeholder 2"/>
          <p:cNvSpPr>
            <a:spLocks noGrp="1"/>
          </p:cNvSpPr>
          <p:nvPr>
            <p:ph type="ftr" sz="quarter" idx="11"/>
          </p:nvPr>
        </p:nvSpPr>
        <p:spPr>
          <a:xfrm>
            <a:off x="304800" y="6410848"/>
            <a:ext cx="5867400" cy="365760"/>
          </a:xfrm>
        </p:spPr>
        <p:txBody>
          <a:bodyPr/>
          <a:lstStyle/>
          <a:p>
            <a:r>
              <a:rPr lang="en-US" b="1" dirty="0" smtClean="0"/>
              <a:t>National Weather Association Annual Meeting, 2015 | Oklahoma City</a:t>
            </a:r>
            <a:endParaRPr lang="en-US" b="1" dirty="0"/>
          </a:p>
        </p:txBody>
      </p:sp>
      <p:sp>
        <p:nvSpPr>
          <p:cNvPr id="5" name="Content Placeholder 4"/>
          <p:cNvSpPr>
            <a:spLocks noGrp="1"/>
          </p:cNvSpPr>
          <p:nvPr>
            <p:ph sz="quarter" idx="1"/>
          </p:nvPr>
        </p:nvSpPr>
        <p:spPr>
          <a:xfrm>
            <a:off x="259080" y="1740932"/>
            <a:ext cx="8503920" cy="4572000"/>
          </a:xfrm>
        </p:spPr>
        <p:txBody>
          <a:bodyPr/>
          <a:lstStyle/>
          <a:p>
            <a:r>
              <a:rPr lang="en-US" dirty="0" smtClean="0">
                <a:latin typeface="Arial Black" pitchFamily="34" charset="0"/>
              </a:rPr>
              <a:t>1.7% of Americans</a:t>
            </a:r>
            <a:r>
              <a:rPr lang="en-US" dirty="0" smtClean="0"/>
              <a:t> have an </a:t>
            </a:r>
            <a:r>
              <a:rPr lang="en-US" dirty="0" smtClean="0">
                <a:latin typeface="Arial Black" pitchFamily="34" charset="0"/>
              </a:rPr>
              <a:t>LD.</a:t>
            </a:r>
            <a:r>
              <a:rPr lang="en-US" dirty="0" smtClean="0"/>
              <a:t>*</a:t>
            </a:r>
          </a:p>
          <a:p>
            <a:pPr marL="0" indent="0">
              <a:buNone/>
            </a:pPr>
            <a:endParaRPr lang="en-US" dirty="0" smtClean="0"/>
          </a:p>
          <a:p>
            <a:r>
              <a:rPr lang="en-US" dirty="0"/>
              <a:t>As best </a:t>
            </a:r>
            <a:r>
              <a:rPr lang="en-US" dirty="0" smtClean="0"/>
              <a:t>I </a:t>
            </a:r>
            <a:r>
              <a:rPr lang="en-US" dirty="0"/>
              <a:t>can </a:t>
            </a:r>
            <a:r>
              <a:rPr lang="en-US" dirty="0" smtClean="0"/>
              <a:t>determine through a variety of sources, </a:t>
            </a:r>
            <a:r>
              <a:rPr lang="en-US" dirty="0" smtClean="0">
                <a:latin typeface="Arial Black" pitchFamily="34" charset="0"/>
              </a:rPr>
              <a:t>1 in 10</a:t>
            </a:r>
            <a:r>
              <a:rPr lang="en-US" dirty="0" smtClean="0"/>
              <a:t> </a:t>
            </a:r>
            <a:r>
              <a:rPr lang="en-US" dirty="0">
                <a:latin typeface="Arial Black" panose="020B0A04020102020204" pitchFamily="34" charset="0"/>
              </a:rPr>
              <a:t>Americans</a:t>
            </a:r>
            <a:r>
              <a:rPr lang="en-US" dirty="0"/>
              <a:t> have some degree of </a:t>
            </a:r>
            <a:r>
              <a:rPr lang="en-US" dirty="0">
                <a:latin typeface="Arial Black" pitchFamily="34" charset="0"/>
              </a:rPr>
              <a:t>color </a:t>
            </a:r>
            <a:r>
              <a:rPr lang="en-US" dirty="0" smtClean="0">
                <a:latin typeface="Arial Black" pitchFamily="34" charset="0"/>
              </a:rPr>
              <a:t>blindness.</a:t>
            </a:r>
          </a:p>
          <a:p>
            <a:endParaRPr lang="en-US" dirty="0">
              <a:effectLst>
                <a:outerShdw blurRad="38100" dist="38100" dir="2700000" algn="tl">
                  <a:srgbClr val="000000">
                    <a:alpha val="43137"/>
                  </a:srgbClr>
                </a:outerShdw>
              </a:effectLst>
            </a:endParaRPr>
          </a:p>
          <a:p>
            <a:r>
              <a:rPr lang="en-US" dirty="0"/>
              <a:t>Latest numbers indicate </a:t>
            </a:r>
            <a:r>
              <a:rPr lang="en-US" dirty="0">
                <a:latin typeface="Arial Black" pitchFamily="34" charset="0"/>
              </a:rPr>
              <a:t>1 in 68 children </a:t>
            </a:r>
            <a:r>
              <a:rPr lang="en-US" dirty="0">
                <a:effectLst>
                  <a:outerShdw blurRad="38100" dist="38100" dir="2700000" algn="tl">
                    <a:srgbClr val="000000">
                      <a:alpha val="43137"/>
                    </a:srgbClr>
                  </a:outerShdw>
                </a:effectLst>
              </a:rPr>
              <a:t>diagnosed with </a:t>
            </a:r>
            <a:r>
              <a:rPr lang="en-US" dirty="0" smtClean="0">
                <a:latin typeface="Arial Black" pitchFamily="34" charset="0"/>
              </a:rPr>
              <a:t>ASD.</a:t>
            </a:r>
            <a:r>
              <a:rPr lang="en-US" dirty="0" smtClean="0"/>
              <a:t>*</a:t>
            </a:r>
            <a:endParaRPr lang="en-US" dirty="0"/>
          </a:p>
          <a:p>
            <a:pPr marL="0" indent="0">
              <a:buNone/>
            </a:pPr>
            <a:endParaRPr lang="en-US" dirty="0">
              <a:effectLst>
                <a:outerShdw blurRad="38100" dist="38100" dir="2700000" algn="tl">
                  <a:srgbClr val="000000">
                    <a:alpha val="43137"/>
                  </a:srgbClr>
                </a:outerShdw>
              </a:effectLst>
            </a:endParaRPr>
          </a:p>
          <a:p>
            <a:pPr marL="0" indent="0">
              <a:buNone/>
            </a:pPr>
            <a:endParaRPr lang="en-US" dirty="0"/>
          </a:p>
        </p:txBody>
      </p:sp>
      <p:sp>
        <p:nvSpPr>
          <p:cNvPr id="6" name="TextBox 5"/>
          <p:cNvSpPr txBox="1"/>
          <p:nvPr/>
        </p:nvSpPr>
        <p:spPr>
          <a:xfrm>
            <a:off x="228600" y="5943600"/>
            <a:ext cx="7924800" cy="369332"/>
          </a:xfrm>
          <a:prstGeom prst="rect">
            <a:avLst/>
          </a:prstGeom>
          <a:noFill/>
        </p:spPr>
        <p:txBody>
          <a:bodyPr wrap="square" rtlCol="0">
            <a:spAutoFit/>
          </a:bodyPr>
          <a:lstStyle/>
          <a:p>
            <a:r>
              <a:rPr lang="en-US" dirty="0" smtClean="0"/>
              <a:t>*Sources: National Center for Learning Disabilities, CDC;  2014</a:t>
            </a:r>
            <a:endParaRPr lang="en-US" dirty="0"/>
          </a:p>
        </p:txBody>
      </p:sp>
      <p:sp>
        <p:nvSpPr>
          <p:cNvPr id="8" name="Slide Number Placeholder 7"/>
          <p:cNvSpPr>
            <a:spLocks noGrp="1"/>
          </p:cNvSpPr>
          <p:nvPr>
            <p:ph type="sldNum" sz="quarter" idx="12"/>
          </p:nvPr>
        </p:nvSpPr>
        <p:spPr/>
        <p:txBody>
          <a:bodyPr/>
          <a:lstStyle/>
          <a:p>
            <a:fld id="{979B3C89-5F5D-4C08-AC9A-564B1F3A8AA4}" type="slidenum">
              <a:rPr lang="en-US" smtClean="0"/>
              <a:pPr/>
              <a:t>3</a:t>
            </a:fld>
            <a:endParaRPr lang="en-US" dirty="0"/>
          </a:p>
        </p:txBody>
      </p:sp>
    </p:spTree>
    <p:extLst>
      <p:ext uri="{BB962C8B-B14F-4D97-AF65-F5344CB8AC3E}">
        <p14:creationId xmlns:p14="http://schemas.microsoft.com/office/powerpoint/2010/main" xmlns="" val="34139367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
            <a:ext cx="8534400" cy="911352"/>
          </a:xfrm>
        </p:spPr>
        <p:txBody>
          <a:bodyPr>
            <a:normAutofit/>
          </a:bodyPr>
          <a:lstStyle/>
          <a:p>
            <a:r>
              <a:rPr lang="en-US" dirty="0" smtClean="0">
                <a:effectLst>
                  <a:outerShdw blurRad="38100" dist="38100" dir="2700000" algn="tl">
                    <a:srgbClr val="000000">
                      <a:alpha val="43137"/>
                    </a:srgbClr>
                  </a:outerShdw>
                </a:effectLst>
              </a:rPr>
              <a:t>Determining Awareness</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04800" y="6410848"/>
            <a:ext cx="8458200" cy="365760"/>
          </a:xfrm>
        </p:spPr>
        <p:txBody>
          <a:bodyPr/>
          <a:lstStyle/>
          <a:p>
            <a:r>
              <a:rPr lang="en-US" b="1" dirty="0" smtClean="0"/>
              <a:t>National Weather Association Annual Meeting, 2015 | Oklahoma City</a:t>
            </a:r>
            <a:endParaRPr lang="en-US" b="1" dirty="0"/>
          </a:p>
        </p:txBody>
      </p:sp>
      <p:sp>
        <p:nvSpPr>
          <p:cNvPr id="8" name="Content Placeholder 7"/>
          <p:cNvSpPr>
            <a:spLocks noGrp="1"/>
          </p:cNvSpPr>
          <p:nvPr>
            <p:ph sz="quarter" idx="1"/>
          </p:nvPr>
        </p:nvSpPr>
        <p:spPr>
          <a:xfrm>
            <a:off x="304800" y="1752600"/>
            <a:ext cx="8503920" cy="4572000"/>
          </a:xfrm>
        </p:spPr>
        <p:txBody>
          <a:bodyPr>
            <a:normAutofit/>
          </a:bodyPr>
          <a:lstStyle/>
          <a:p>
            <a:r>
              <a:rPr lang="en-US" dirty="0" smtClean="0"/>
              <a:t>Informal survey and discussion with professionals in the enterprise has shown an inherent lack of awareness for LD issues. </a:t>
            </a:r>
            <a:endParaRPr lang="en-US" dirty="0"/>
          </a:p>
          <a:p>
            <a:pPr lvl="1"/>
            <a:r>
              <a:rPr lang="en-US" dirty="0" smtClean="0"/>
              <a:t>Have found a </a:t>
            </a:r>
            <a:r>
              <a:rPr lang="en-US" b="1" dirty="0" smtClean="0">
                <a:solidFill>
                  <a:schemeClr val="tx1"/>
                </a:solidFill>
              </a:rPr>
              <a:t>major lack of awareness and willingness to start discussions </a:t>
            </a:r>
            <a:r>
              <a:rPr lang="en-US" dirty="0" smtClean="0"/>
              <a:t>on LD topics.</a:t>
            </a:r>
          </a:p>
          <a:p>
            <a:pPr lvl="1"/>
            <a:r>
              <a:rPr lang="en-US" dirty="0" smtClean="0"/>
              <a:t>Why? Because LD can be uncomfortable to discuss.</a:t>
            </a:r>
          </a:p>
          <a:p>
            <a:endParaRPr lang="en-US" dirty="0"/>
          </a:p>
          <a:p>
            <a:r>
              <a:rPr lang="en-US" dirty="0" smtClean="0"/>
              <a:t>Because of LD prevalence, this has potential implications for weather education and communication.</a:t>
            </a:r>
          </a:p>
        </p:txBody>
      </p:sp>
      <p:sp>
        <p:nvSpPr>
          <p:cNvPr id="7" name="Slide Number Placeholder 6"/>
          <p:cNvSpPr>
            <a:spLocks noGrp="1"/>
          </p:cNvSpPr>
          <p:nvPr>
            <p:ph type="sldNum" sz="quarter" idx="12"/>
          </p:nvPr>
        </p:nvSpPr>
        <p:spPr/>
        <p:txBody>
          <a:bodyPr/>
          <a:lstStyle/>
          <a:p>
            <a:fld id="{979B3C89-5F5D-4C08-AC9A-564B1F3A8AA4}" type="slidenum">
              <a:rPr lang="en-US" smtClean="0"/>
              <a:pPr/>
              <a:t>4</a:t>
            </a:fld>
            <a:endParaRPr lang="en-US" dirty="0"/>
          </a:p>
        </p:txBody>
      </p:sp>
    </p:spTree>
    <p:extLst>
      <p:ext uri="{BB962C8B-B14F-4D97-AF65-F5344CB8AC3E}">
        <p14:creationId xmlns:p14="http://schemas.microsoft.com/office/powerpoint/2010/main" xmlns="" val="39223094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l="3241" t="26588" r="31780" b="9412"/>
          <a:stretch/>
        </p:blipFill>
        <p:spPr>
          <a:xfrm>
            <a:off x="301751" y="2286000"/>
            <a:ext cx="4648201" cy="25908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xmlns="" val="0"/>
              </a:ext>
            </a:extLst>
          </a:blip>
          <a:srcRect l="14167" t="32666" r="39167" b="26000"/>
          <a:stretch/>
        </p:blipFill>
        <p:spPr>
          <a:xfrm>
            <a:off x="4744212" y="2335475"/>
            <a:ext cx="4267200" cy="236220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xmlns="" val="0"/>
              </a:ext>
            </a:extLst>
          </a:blip>
          <a:srcRect l="3191" t="26588" r="31915" b="9412"/>
          <a:stretch/>
        </p:blipFill>
        <p:spPr>
          <a:xfrm>
            <a:off x="301752" y="2286000"/>
            <a:ext cx="4648200" cy="2590800"/>
          </a:xfrm>
          <a:prstGeom prst="rect">
            <a:avLst/>
          </a:prstGeom>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Examples of </a:t>
            </a:r>
            <a:r>
              <a:rPr lang="en-US" dirty="0">
                <a:solidFill>
                  <a:srgbClr val="FF0000"/>
                </a:solidFill>
                <a:effectLst>
                  <a:outerShdw blurRad="38100" dist="38100" dir="2700000" algn="tl">
                    <a:srgbClr val="000000">
                      <a:alpha val="43137"/>
                    </a:srgbClr>
                  </a:outerShdw>
                </a:effectLst>
              </a:rPr>
              <a:t>Poor</a:t>
            </a:r>
            <a:r>
              <a:rPr lang="en-US" dirty="0">
                <a:effectLst>
                  <a:outerShdw blurRad="38100" dist="38100" dir="2700000" algn="tl">
                    <a:srgbClr val="000000">
                      <a:alpha val="43137"/>
                    </a:srgbClr>
                  </a:outerShdw>
                </a:effectLst>
              </a:rPr>
              <a:t> Color Choices</a:t>
            </a:r>
          </a:p>
        </p:txBody>
      </p:sp>
      <p:sp>
        <p:nvSpPr>
          <p:cNvPr id="3" name="Footer Placeholder 2"/>
          <p:cNvSpPr>
            <a:spLocks noGrp="1"/>
          </p:cNvSpPr>
          <p:nvPr>
            <p:ph type="ftr" sz="quarter" idx="11"/>
          </p:nvPr>
        </p:nvSpPr>
        <p:spPr>
          <a:xfrm>
            <a:off x="304800" y="6400800"/>
            <a:ext cx="7620000" cy="375808"/>
          </a:xfrm>
        </p:spPr>
        <p:txBody>
          <a:bodyPr/>
          <a:lstStyle/>
          <a:p>
            <a:r>
              <a:rPr lang="en-US" b="1" dirty="0" smtClean="0"/>
              <a:t>National Weather Association Annual Meeting, 2015 | Oklahoma City</a:t>
            </a:r>
            <a:endParaRPr lang="en-US" b="1" dirty="0"/>
          </a:p>
        </p:txBody>
      </p:sp>
      <p:sp>
        <p:nvSpPr>
          <p:cNvPr id="5" name="Content Placeholder 4"/>
          <p:cNvSpPr>
            <a:spLocks noGrp="1"/>
          </p:cNvSpPr>
          <p:nvPr>
            <p:ph sz="quarter" idx="1"/>
          </p:nvPr>
        </p:nvSpPr>
        <p:spPr/>
        <p:txBody>
          <a:bodyPr/>
          <a:lstStyle/>
          <a:p>
            <a:r>
              <a:rPr lang="en-US" dirty="0" smtClean="0"/>
              <a:t>Can you pick out some key features?</a:t>
            </a:r>
            <a:endParaRPr lang="en-US" dirty="0"/>
          </a:p>
        </p:txBody>
      </p:sp>
      <p:sp>
        <p:nvSpPr>
          <p:cNvPr id="7" name="Slide Number Placeholder 6"/>
          <p:cNvSpPr>
            <a:spLocks noGrp="1"/>
          </p:cNvSpPr>
          <p:nvPr>
            <p:ph type="sldNum" sz="quarter" idx="12"/>
          </p:nvPr>
        </p:nvSpPr>
        <p:spPr/>
        <p:txBody>
          <a:bodyPr/>
          <a:lstStyle/>
          <a:p>
            <a:fld id="{979B3C89-5F5D-4C08-AC9A-564B1F3A8AA4}" type="slidenum">
              <a:rPr lang="en-US" smtClean="0"/>
              <a:pPr/>
              <a:t>5</a:t>
            </a:fld>
            <a:endParaRPr lang="en-US" dirty="0"/>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xmlns="" val="0"/>
              </a:ext>
            </a:extLst>
          </a:blip>
          <a:srcRect l="14166" t="32666" r="39167" b="26000"/>
          <a:stretch/>
        </p:blipFill>
        <p:spPr>
          <a:xfrm>
            <a:off x="4744212" y="2355202"/>
            <a:ext cx="4267200" cy="2362200"/>
          </a:xfrm>
          <a:prstGeom prst="rect">
            <a:avLst/>
          </a:prstGeom>
        </p:spPr>
      </p:pic>
      <p:sp>
        <p:nvSpPr>
          <p:cNvPr id="13" name="TextBox 12"/>
          <p:cNvSpPr txBox="1"/>
          <p:nvPr/>
        </p:nvSpPr>
        <p:spPr>
          <a:xfrm>
            <a:off x="475488" y="5122268"/>
            <a:ext cx="7772400" cy="923330"/>
          </a:xfrm>
          <a:prstGeom prst="rect">
            <a:avLst/>
          </a:prstGeom>
          <a:noFill/>
        </p:spPr>
        <p:txBody>
          <a:bodyPr wrap="square" rtlCol="0">
            <a:spAutoFit/>
          </a:bodyPr>
          <a:lstStyle/>
          <a:p>
            <a:r>
              <a:rPr lang="en-US" dirty="0" smtClean="0"/>
              <a:t>Have to ask the question: </a:t>
            </a:r>
            <a:r>
              <a:rPr lang="en-US" dirty="0" smtClean="0">
                <a:latin typeface="Arial Black" panose="020B0A04020102020204" pitchFamily="34" charset="0"/>
              </a:rPr>
              <a:t>are</a:t>
            </a:r>
            <a:r>
              <a:rPr lang="en-US" dirty="0" smtClean="0"/>
              <a:t> </a:t>
            </a:r>
            <a:r>
              <a:rPr lang="en-US" dirty="0" smtClean="0">
                <a:latin typeface="Arial Black" panose="020B0A04020102020204" pitchFamily="34" charset="0"/>
              </a:rPr>
              <a:t>poor color choices forcing</a:t>
            </a:r>
            <a:r>
              <a:rPr lang="en-US" dirty="0" smtClean="0"/>
              <a:t> </a:t>
            </a:r>
            <a:r>
              <a:rPr lang="en-US" dirty="0" smtClean="0">
                <a:latin typeface="Arial Black" panose="020B0A04020102020204" pitchFamily="34" charset="0"/>
              </a:rPr>
              <a:t>~11% of your viewers</a:t>
            </a:r>
            <a:r>
              <a:rPr lang="en-US" dirty="0" smtClean="0"/>
              <a:t> </a:t>
            </a:r>
            <a:r>
              <a:rPr lang="en-US" dirty="0" smtClean="0">
                <a:latin typeface="Arial Black" panose="020B0A04020102020204" pitchFamily="34" charset="0"/>
              </a:rPr>
              <a:t>to spend more time</a:t>
            </a:r>
            <a:r>
              <a:rPr lang="en-US" dirty="0" smtClean="0"/>
              <a:t> in life-or-death situations </a:t>
            </a:r>
            <a:r>
              <a:rPr lang="en-US" dirty="0" smtClean="0">
                <a:latin typeface="Arial Black" panose="020B0A04020102020204" pitchFamily="34" charset="0"/>
              </a:rPr>
              <a:t>interpreting </a:t>
            </a:r>
            <a:r>
              <a:rPr lang="en-US" dirty="0" smtClean="0"/>
              <a:t>your </a:t>
            </a:r>
            <a:r>
              <a:rPr lang="en-US" dirty="0" smtClean="0">
                <a:latin typeface="Arial Black" panose="020B0A04020102020204" pitchFamily="34" charset="0"/>
              </a:rPr>
              <a:t>graphics</a:t>
            </a:r>
            <a:r>
              <a:rPr lang="en-US" dirty="0" smtClean="0"/>
              <a:t> </a:t>
            </a:r>
            <a:r>
              <a:rPr lang="en-US" dirty="0" smtClean="0">
                <a:latin typeface="Arial Black" panose="020B0A04020102020204" pitchFamily="34" charset="0"/>
              </a:rPr>
              <a:t>than they do taking action?</a:t>
            </a:r>
            <a:endParaRPr lang="en-US" dirty="0">
              <a:latin typeface="Arial Black" panose="020B0A04020102020204" pitchFamily="34" charset="0"/>
            </a:endParaRPr>
          </a:p>
        </p:txBody>
      </p:sp>
    </p:spTree>
    <p:extLst>
      <p:ext uri="{BB962C8B-B14F-4D97-AF65-F5344CB8AC3E}">
        <p14:creationId xmlns:p14="http://schemas.microsoft.com/office/powerpoint/2010/main" xmlns="" val="801949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Examples of </a:t>
            </a:r>
            <a:r>
              <a:rPr lang="en-US" dirty="0">
                <a:solidFill>
                  <a:srgbClr val="FF0000"/>
                </a:solidFill>
                <a:effectLst>
                  <a:outerShdw blurRad="38100" dist="38100" dir="2700000" algn="tl">
                    <a:srgbClr val="000000">
                      <a:alpha val="43137"/>
                    </a:srgbClr>
                  </a:outerShdw>
                </a:effectLst>
              </a:rPr>
              <a:t>Poor</a:t>
            </a:r>
            <a:r>
              <a:rPr lang="en-US" dirty="0">
                <a:effectLst>
                  <a:outerShdw blurRad="38100" dist="38100" dir="2700000" algn="tl">
                    <a:srgbClr val="000000">
                      <a:alpha val="43137"/>
                    </a:srgbClr>
                  </a:outerShdw>
                </a:effectLst>
              </a:rPr>
              <a:t> Color Choices</a:t>
            </a:r>
          </a:p>
        </p:txBody>
      </p:sp>
      <p:sp>
        <p:nvSpPr>
          <p:cNvPr id="3" name="Footer Placeholder 2"/>
          <p:cNvSpPr>
            <a:spLocks noGrp="1"/>
          </p:cNvSpPr>
          <p:nvPr>
            <p:ph type="ftr" sz="quarter" idx="11"/>
          </p:nvPr>
        </p:nvSpPr>
        <p:spPr>
          <a:xfrm>
            <a:off x="304800" y="6400800"/>
            <a:ext cx="7620000" cy="375808"/>
          </a:xfrm>
        </p:spPr>
        <p:txBody>
          <a:bodyPr/>
          <a:lstStyle/>
          <a:p>
            <a:r>
              <a:rPr lang="en-US" b="1" dirty="0" smtClean="0"/>
              <a:t>National Weather Association Annual Meeting, 2015 | Oklahoma City</a:t>
            </a:r>
            <a:endParaRPr lang="en-US" b="1" dirty="0"/>
          </a:p>
        </p:txBody>
      </p:sp>
      <p:sp>
        <p:nvSpPr>
          <p:cNvPr id="7" name="Slide Number Placeholder 6"/>
          <p:cNvSpPr>
            <a:spLocks noGrp="1"/>
          </p:cNvSpPr>
          <p:nvPr>
            <p:ph type="sldNum" sz="quarter" idx="12"/>
          </p:nvPr>
        </p:nvSpPr>
        <p:spPr/>
        <p:txBody>
          <a:bodyPr/>
          <a:lstStyle/>
          <a:p>
            <a:fld id="{979B3C89-5F5D-4C08-AC9A-564B1F3A8AA4}" type="slidenum">
              <a:rPr lang="en-US" smtClean="0"/>
              <a:pPr/>
              <a:t>6</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1524000"/>
            <a:ext cx="5981700" cy="44862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0" y="1524000"/>
            <a:ext cx="5981700" cy="4486275"/>
          </a:xfrm>
          <a:prstGeom prst="rect">
            <a:avLst/>
          </a:prstGeom>
        </p:spPr>
      </p:pic>
    </p:spTree>
    <p:extLst>
      <p:ext uri="{BB962C8B-B14F-4D97-AF65-F5344CB8AC3E}">
        <p14:creationId xmlns:p14="http://schemas.microsoft.com/office/powerpoint/2010/main" xmlns="" val="944304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NWS Color Scale</a:t>
            </a:r>
            <a:endParaRPr lang="en-US" dirty="0"/>
          </a:p>
        </p:txBody>
      </p:sp>
      <p:sp>
        <p:nvSpPr>
          <p:cNvPr id="3" name="Footer Placeholder 2"/>
          <p:cNvSpPr>
            <a:spLocks noGrp="1"/>
          </p:cNvSpPr>
          <p:nvPr>
            <p:ph type="ftr" sz="quarter" idx="11"/>
          </p:nvPr>
        </p:nvSpPr>
        <p:spPr>
          <a:xfrm>
            <a:off x="304800" y="6457102"/>
            <a:ext cx="7315200" cy="319505"/>
          </a:xfrm>
        </p:spPr>
        <p:txBody>
          <a:bodyPr/>
          <a:lstStyle/>
          <a:p>
            <a:r>
              <a:rPr lang="en-US" b="1" dirty="0" smtClean="0"/>
              <a:t>National Weather Association Annual Meeting, 2015 | Oklahoma City</a:t>
            </a:r>
            <a:endParaRPr lang="en-US" b="1" dirty="0"/>
          </a:p>
        </p:txBody>
      </p:sp>
      <p:sp>
        <p:nvSpPr>
          <p:cNvPr id="4" name="Slide Number Placeholder 3"/>
          <p:cNvSpPr>
            <a:spLocks noGrp="1"/>
          </p:cNvSpPr>
          <p:nvPr>
            <p:ph type="sldNum" sz="quarter" idx="12"/>
          </p:nvPr>
        </p:nvSpPr>
        <p:spPr/>
        <p:txBody>
          <a:bodyPr/>
          <a:lstStyle/>
          <a:p>
            <a:fld id="{979B3C89-5F5D-4C08-AC9A-564B1F3A8AA4}" type="slidenum">
              <a:rPr lang="en-US" smtClean="0"/>
              <a:pPr/>
              <a:t>7</a:t>
            </a:fld>
            <a:endParaRPr lang="en-US"/>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2603606" y="1676400"/>
            <a:ext cx="3973363" cy="4572000"/>
          </a:xfrm>
        </p:spPr>
      </p:pic>
    </p:spTree>
    <p:extLst>
      <p:ext uri="{BB962C8B-B14F-4D97-AF65-F5344CB8AC3E}">
        <p14:creationId xmlns:p14="http://schemas.microsoft.com/office/powerpoint/2010/main" xmlns="" val="3505762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Examples of </a:t>
            </a:r>
            <a:r>
              <a:rPr lang="en-US" dirty="0" smtClean="0">
                <a:solidFill>
                  <a:srgbClr val="0070C0"/>
                </a:solidFill>
                <a:effectLst>
                  <a:outerShdw blurRad="38100" dist="38100" dir="2700000" algn="tl">
                    <a:srgbClr val="000000">
                      <a:alpha val="43137"/>
                    </a:srgbClr>
                  </a:outerShdw>
                </a:effectLst>
              </a:rPr>
              <a:t>Good</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Color Choices</a:t>
            </a:r>
          </a:p>
        </p:txBody>
      </p:sp>
      <p:sp>
        <p:nvSpPr>
          <p:cNvPr id="3" name="Footer Placeholder 2"/>
          <p:cNvSpPr>
            <a:spLocks noGrp="1"/>
          </p:cNvSpPr>
          <p:nvPr>
            <p:ph type="ftr" sz="quarter" idx="11"/>
          </p:nvPr>
        </p:nvSpPr>
        <p:spPr>
          <a:xfrm>
            <a:off x="304800" y="6400800"/>
            <a:ext cx="7924800" cy="375808"/>
          </a:xfrm>
        </p:spPr>
        <p:txBody>
          <a:bodyPr/>
          <a:lstStyle/>
          <a:p>
            <a:r>
              <a:rPr lang="en-US" b="1" dirty="0" smtClean="0"/>
              <a:t>National Weather Association Annual Meeting, 2015 | Oklahoma City</a:t>
            </a:r>
            <a:endParaRPr lang="en-US" b="1" dirty="0"/>
          </a:p>
        </p:txBody>
      </p:sp>
      <p:sp>
        <p:nvSpPr>
          <p:cNvPr id="4" name="Slide Number Placeholder 3"/>
          <p:cNvSpPr>
            <a:spLocks noGrp="1"/>
          </p:cNvSpPr>
          <p:nvPr>
            <p:ph type="sldNum" sz="quarter" idx="12"/>
          </p:nvPr>
        </p:nvSpPr>
        <p:spPr/>
        <p:txBody>
          <a:bodyPr/>
          <a:lstStyle/>
          <a:p>
            <a:fld id="{979B3C89-5F5D-4C08-AC9A-564B1F3A8AA4}" type="slidenum">
              <a:rPr lang="en-US" smtClean="0"/>
              <a:pPr/>
              <a:t>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4952" y="1637916"/>
            <a:ext cx="8128000" cy="4572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4952" y="1637916"/>
            <a:ext cx="8128000" cy="4584700"/>
          </a:xfrm>
          <a:prstGeom prst="rect">
            <a:avLst/>
          </a:prstGeom>
        </p:spPr>
      </p:pic>
    </p:spTree>
    <p:extLst>
      <p:ext uri="{BB962C8B-B14F-4D97-AF65-F5344CB8AC3E}">
        <p14:creationId xmlns:p14="http://schemas.microsoft.com/office/powerpoint/2010/main" xmlns="" val="15734694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Examples of </a:t>
            </a:r>
            <a:r>
              <a:rPr lang="en-US" dirty="0">
                <a:solidFill>
                  <a:srgbClr val="0070C0"/>
                </a:solidFill>
                <a:effectLst>
                  <a:outerShdw blurRad="38100" dist="38100" dir="2700000" algn="tl">
                    <a:srgbClr val="000000">
                      <a:alpha val="43137"/>
                    </a:srgbClr>
                  </a:outerShdw>
                </a:effectLst>
              </a:rPr>
              <a:t>Good</a:t>
            </a:r>
            <a:r>
              <a:rPr lang="en-US" dirty="0">
                <a:effectLst>
                  <a:outerShdw blurRad="38100" dist="38100" dir="2700000" algn="tl">
                    <a:srgbClr val="000000">
                      <a:alpha val="43137"/>
                    </a:srgbClr>
                  </a:outerShdw>
                </a:effectLst>
              </a:rPr>
              <a:t> Color Choices</a:t>
            </a:r>
          </a:p>
        </p:txBody>
      </p:sp>
      <p:sp>
        <p:nvSpPr>
          <p:cNvPr id="3" name="Footer Placeholder 2"/>
          <p:cNvSpPr>
            <a:spLocks noGrp="1"/>
          </p:cNvSpPr>
          <p:nvPr>
            <p:ph type="ftr" sz="quarter" idx="11"/>
          </p:nvPr>
        </p:nvSpPr>
        <p:spPr>
          <a:xfrm>
            <a:off x="317518" y="6401348"/>
            <a:ext cx="8305800" cy="299608"/>
          </a:xfrm>
        </p:spPr>
        <p:txBody>
          <a:bodyPr/>
          <a:lstStyle/>
          <a:p>
            <a:r>
              <a:rPr lang="en-US" b="1" dirty="0" smtClean="0"/>
              <a:t>National Weather Association Annual Meeting, 2015 | Oklahoma City</a:t>
            </a:r>
            <a:endParaRPr lang="en-US" b="1" dirty="0"/>
          </a:p>
        </p:txBody>
      </p:sp>
      <p:sp>
        <p:nvSpPr>
          <p:cNvPr id="4" name="Slide Number Placeholder 3"/>
          <p:cNvSpPr>
            <a:spLocks noGrp="1"/>
          </p:cNvSpPr>
          <p:nvPr>
            <p:ph type="sldNum" sz="quarter" idx="12"/>
          </p:nvPr>
        </p:nvSpPr>
        <p:spPr/>
        <p:txBody>
          <a:bodyPr/>
          <a:lstStyle/>
          <a:p>
            <a:fld id="{979B3C89-5F5D-4C08-AC9A-564B1F3A8AA4}" type="slidenum">
              <a:rPr lang="en-US" smtClean="0"/>
              <a:pPr/>
              <a:t>9</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7800" y="1439840"/>
            <a:ext cx="6553200" cy="49149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47800" y="1458656"/>
            <a:ext cx="6534912" cy="4896084"/>
          </a:xfrm>
          <a:prstGeom prst="rect">
            <a:avLst/>
          </a:prstGeom>
        </p:spPr>
      </p:pic>
    </p:spTree>
    <p:extLst>
      <p:ext uri="{BB962C8B-B14F-4D97-AF65-F5344CB8AC3E}">
        <p14:creationId xmlns:p14="http://schemas.microsoft.com/office/powerpoint/2010/main" xmlns="" val="3881818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775F55"/>
      </a:dk2>
      <a:lt2>
        <a:srgbClr val="BED3E4"/>
      </a:lt2>
      <a:accent1>
        <a:srgbClr val="000000"/>
      </a:accent1>
      <a:accent2>
        <a:srgbClr val="DD8047"/>
      </a:accent2>
      <a:accent3>
        <a:srgbClr val="3D6D93"/>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22443</TotalTime>
  <Words>1043</Words>
  <Application>Microsoft Office PowerPoint</Application>
  <PresentationFormat>On-screen Show (4:3)</PresentationFormat>
  <Paragraphs>176</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Civic</vt:lpstr>
      <vt:lpstr>Learning Disorders (LD) in the Meteorological Community  Implications for Communication and Education</vt:lpstr>
      <vt:lpstr>Why Am I Here? </vt:lpstr>
      <vt:lpstr>Learning Disability Frequencies    </vt:lpstr>
      <vt:lpstr>Determining Awareness</vt:lpstr>
      <vt:lpstr>Examples of Poor Color Choices</vt:lpstr>
      <vt:lpstr>Examples of Poor Color Choices</vt:lpstr>
      <vt:lpstr>NWS Color Scale</vt:lpstr>
      <vt:lpstr>Examples of Good Color Choices</vt:lpstr>
      <vt:lpstr>Examples of Good Color Choices</vt:lpstr>
      <vt:lpstr>Enhancing Graphics For Color-Blind Audiences</vt:lpstr>
      <vt:lpstr>Autism Spectrum Disorder</vt:lpstr>
      <vt:lpstr>Autism Spectrum Disorder Link to Science Interest?</vt:lpstr>
      <vt:lpstr>Slide 13</vt:lpstr>
      <vt:lpstr>Autism Spectrum Disorder Implications for Communication</vt:lpstr>
      <vt:lpstr>Potential Methods To  Better Embrace LD Populations</vt:lpstr>
      <vt:lpstr>Future Work?</vt:lpstr>
      <vt:lpstr>One Final Thought, In Closing….</vt:lpstr>
      <vt:lpstr>Special Thanks To…</vt:lpstr>
      <vt:lpstr>Discussion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dc:creator>
  <cp:lastModifiedBy>matt</cp:lastModifiedBy>
  <cp:revision>602</cp:revision>
  <dcterms:created xsi:type="dcterms:W3CDTF">2015-06-29T22:20:25Z</dcterms:created>
  <dcterms:modified xsi:type="dcterms:W3CDTF">2016-01-22T16:37:15Z</dcterms:modified>
</cp:coreProperties>
</file>